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50" autoAdjust="0"/>
  </p:normalViewPr>
  <p:slideViewPr>
    <p:cSldViewPr snapToGrid="0">
      <p:cViewPr varScale="1">
        <p:scale>
          <a:sx n="32" d="100"/>
          <a:sy n="32" d="100"/>
        </p:scale>
        <p:origin x="53" y="6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53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56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3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411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564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09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677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9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78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25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11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50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306AB6-9D65-4F8E-9FD7-C3F3A3DE3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84C940E-7A1D-418E-A9E8-C9852CA8E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1255" y="2996261"/>
            <a:ext cx="6310745" cy="3861739"/>
          </a:xfrm>
          <a:custGeom>
            <a:avLst/>
            <a:gdLst>
              <a:gd name="connsiteX0" fmla="*/ 5172027 w 6310745"/>
              <a:gd name="connsiteY0" fmla="*/ 351902 h 3861739"/>
              <a:gd name="connsiteX1" fmla="*/ 5173047 w 6310745"/>
              <a:gd name="connsiteY1" fmla="*/ 352987 h 3861739"/>
              <a:gd name="connsiteX2" fmla="*/ 5177471 w 6310745"/>
              <a:gd name="connsiteY2" fmla="*/ 352581 h 3861739"/>
              <a:gd name="connsiteX3" fmla="*/ 2969865 w 6310745"/>
              <a:gd name="connsiteY3" fmla="*/ 91462 h 3861739"/>
              <a:gd name="connsiteX4" fmla="*/ 2918830 w 6310745"/>
              <a:gd name="connsiteY4" fmla="*/ 95401 h 3861739"/>
              <a:gd name="connsiteX5" fmla="*/ 1957331 w 6310745"/>
              <a:gd name="connsiteY5" fmla="*/ 323658 h 3861739"/>
              <a:gd name="connsiteX6" fmla="*/ 413011 w 6310745"/>
              <a:gd name="connsiteY6" fmla="*/ 1429370 h 3861739"/>
              <a:gd name="connsiteX7" fmla="*/ 88087 w 6310745"/>
              <a:gd name="connsiteY7" fmla="*/ 2204577 h 3861739"/>
              <a:gd name="connsiteX8" fmla="*/ 109862 w 6310745"/>
              <a:gd name="connsiteY8" fmla="*/ 2159496 h 3861739"/>
              <a:gd name="connsiteX9" fmla="*/ 566286 w 6310745"/>
              <a:gd name="connsiteY9" fmla="*/ 1369352 h 3861739"/>
              <a:gd name="connsiteX10" fmla="*/ 1648059 w 6310745"/>
              <a:gd name="connsiteY10" fmla="*/ 484837 h 3861739"/>
              <a:gd name="connsiteX11" fmla="*/ 2969865 w 6310745"/>
              <a:gd name="connsiteY11" fmla="*/ 91462 h 3861739"/>
              <a:gd name="connsiteX12" fmla="*/ 3495357 w 6310745"/>
              <a:gd name="connsiteY12" fmla="*/ 893 h 3861739"/>
              <a:gd name="connsiteX13" fmla="*/ 3941913 w 6310745"/>
              <a:gd name="connsiteY13" fmla="*/ 37963 h 3861739"/>
              <a:gd name="connsiteX14" fmla="*/ 5299614 w 6310745"/>
              <a:gd name="connsiteY14" fmla="*/ 324201 h 3861739"/>
              <a:gd name="connsiteX15" fmla="*/ 6213700 w 6310745"/>
              <a:gd name="connsiteY15" fmla="*/ 666307 h 3861739"/>
              <a:gd name="connsiteX16" fmla="*/ 6310745 w 6310745"/>
              <a:gd name="connsiteY16" fmla="*/ 718092 h 3861739"/>
              <a:gd name="connsiteX17" fmla="*/ 6310745 w 6310745"/>
              <a:gd name="connsiteY17" fmla="*/ 786964 h 3861739"/>
              <a:gd name="connsiteX18" fmla="*/ 6223734 w 6310745"/>
              <a:gd name="connsiteY18" fmla="*/ 739515 h 3861739"/>
              <a:gd name="connsiteX19" fmla="*/ 5436559 w 6310745"/>
              <a:gd name="connsiteY19" fmla="*/ 427942 h 3861739"/>
              <a:gd name="connsiteX20" fmla="*/ 5314925 w 6310745"/>
              <a:gd name="connsiteY20" fmla="*/ 390465 h 3861739"/>
              <a:gd name="connsiteX21" fmla="*/ 5198564 w 6310745"/>
              <a:gd name="connsiteY21" fmla="*/ 357468 h 3861739"/>
              <a:gd name="connsiteX22" fmla="*/ 5826636 w 6310745"/>
              <a:gd name="connsiteY22" fmla="*/ 619266 h 3861739"/>
              <a:gd name="connsiteX23" fmla="*/ 6125359 w 6310745"/>
              <a:gd name="connsiteY23" fmla="*/ 778370 h 3861739"/>
              <a:gd name="connsiteX24" fmla="*/ 6310745 w 6310745"/>
              <a:gd name="connsiteY24" fmla="*/ 896973 h 3861739"/>
              <a:gd name="connsiteX25" fmla="*/ 6310745 w 6310745"/>
              <a:gd name="connsiteY25" fmla="*/ 3861739 h 3861739"/>
              <a:gd name="connsiteX26" fmla="*/ 974639 w 6310745"/>
              <a:gd name="connsiteY26" fmla="*/ 3861739 h 3861739"/>
              <a:gd name="connsiteX27" fmla="*/ 719986 w 6310745"/>
              <a:gd name="connsiteY27" fmla="*/ 3659957 h 3861739"/>
              <a:gd name="connsiteX28" fmla="*/ 299202 w 6310745"/>
              <a:gd name="connsiteY28" fmla="*/ 3177626 h 3861739"/>
              <a:gd name="connsiteX29" fmla="*/ 52873 w 6310745"/>
              <a:gd name="connsiteY29" fmla="*/ 2564820 h 3861739"/>
              <a:gd name="connsiteX30" fmla="*/ 21743 w 6310745"/>
              <a:gd name="connsiteY30" fmla="*/ 2457276 h 3861739"/>
              <a:gd name="connsiteX31" fmla="*/ 15788 w 6310745"/>
              <a:gd name="connsiteY31" fmla="*/ 2193035 h 3861739"/>
              <a:gd name="connsiteX32" fmla="*/ 1087523 w 6310745"/>
              <a:gd name="connsiteY32" fmla="*/ 695306 h 3861739"/>
              <a:gd name="connsiteX33" fmla="*/ 2765215 w 6310745"/>
              <a:gd name="connsiteY33" fmla="*/ 56158 h 3861739"/>
              <a:gd name="connsiteX34" fmla="*/ 3120078 w 6310745"/>
              <a:gd name="connsiteY34" fmla="*/ 15422 h 3861739"/>
              <a:gd name="connsiteX35" fmla="*/ 3495357 w 6310745"/>
              <a:gd name="connsiteY35" fmla="*/ 893 h 386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310745" h="3861739">
                <a:moveTo>
                  <a:pt x="5172027" y="351902"/>
                </a:moveTo>
                <a:cubicBezTo>
                  <a:pt x="5172027" y="351902"/>
                  <a:pt x="5172027" y="352852"/>
                  <a:pt x="5173047" y="352987"/>
                </a:cubicBezTo>
                <a:lnTo>
                  <a:pt x="5177471" y="352581"/>
                </a:lnTo>
                <a:close/>
                <a:moveTo>
                  <a:pt x="2969865" y="91462"/>
                </a:moveTo>
                <a:cubicBezTo>
                  <a:pt x="2952701" y="89711"/>
                  <a:pt x="2935264" y="91055"/>
                  <a:pt x="2918830" y="95401"/>
                </a:cubicBezTo>
                <a:cubicBezTo>
                  <a:pt x="2586081" y="133611"/>
                  <a:pt x="2262146" y="210506"/>
                  <a:pt x="1957331" y="323658"/>
                </a:cubicBezTo>
                <a:cubicBezTo>
                  <a:pt x="1300170" y="565494"/>
                  <a:pt x="773488" y="924243"/>
                  <a:pt x="413011" y="1429370"/>
                </a:cubicBezTo>
                <a:cubicBezTo>
                  <a:pt x="241125" y="1667934"/>
                  <a:pt x="130650" y="1931482"/>
                  <a:pt x="88087" y="2204577"/>
                </a:cubicBezTo>
                <a:cubicBezTo>
                  <a:pt x="96253" y="2189777"/>
                  <a:pt x="103398" y="2174704"/>
                  <a:pt x="109862" y="2159496"/>
                </a:cubicBezTo>
                <a:cubicBezTo>
                  <a:pt x="227584" y="1883441"/>
                  <a:pt x="374053" y="1617978"/>
                  <a:pt x="566286" y="1369352"/>
                </a:cubicBezTo>
                <a:cubicBezTo>
                  <a:pt x="843916" y="1009789"/>
                  <a:pt x="1197929" y="710108"/>
                  <a:pt x="1648059" y="484837"/>
                </a:cubicBezTo>
                <a:cubicBezTo>
                  <a:pt x="2053957" y="281700"/>
                  <a:pt x="2497621" y="159899"/>
                  <a:pt x="2969865" y="91462"/>
                </a:cubicBezTo>
                <a:close/>
                <a:moveTo>
                  <a:pt x="3495357" y="893"/>
                </a:moveTo>
                <a:cubicBezTo>
                  <a:pt x="3633661" y="-4539"/>
                  <a:pt x="3787957" y="15693"/>
                  <a:pt x="3941913" y="37963"/>
                </a:cubicBezTo>
                <a:cubicBezTo>
                  <a:pt x="4403949" y="104770"/>
                  <a:pt x="4858161" y="195339"/>
                  <a:pt x="5299614" y="324201"/>
                </a:cubicBezTo>
                <a:cubicBezTo>
                  <a:pt x="5617945" y="417079"/>
                  <a:pt x="5925559" y="526685"/>
                  <a:pt x="6213700" y="666307"/>
                </a:cubicBezTo>
                <a:lnTo>
                  <a:pt x="6310745" y="718092"/>
                </a:lnTo>
                <a:lnTo>
                  <a:pt x="6310745" y="786964"/>
                </a:lnTo>
                <a:lnTo>
                  <a:pt x="6223734" y="739515"/>
                </a:lnTo>
                <a:cubicBezTo>
                  <a:pt x="5975170" y="615379"/>
                  <a:pt x="5710361" y="515015"/>
                  <a:pt x="5436559" y="427942"/>
                </a:cubicBezTo>
                <a:cubicBezTo>
                  <a:pt x="5396292" y="415002"/>
                  <a:pt x="5355753" y="402509"/>
                  <a:pt x="5314925" y="390465"/>
                </a:cubicBezTo>
                <a:cubicBezTo>
                  <a:pt x="5276307" y="379059"/>
                  <a:pt x="5237351" y="368468"/>
                  <a:pt x="5198564" y="357468"/>
                </a:cubicBezTo>
                <a:cubicBezTo>
                  <a:pt x="5414393" y="434473"/>
                  <a:pt x="5624129" y="521907"/>
                  <a:pt x="5826636" y="619266"/>
                </a:cubicBezTo>
                <a:cubicBezTo>
                  <a:pt x="5929344" y="669507"/>
                  <a:pt x="6029097" y="722388"/>
                  <a:pt x="6125359" y="778370"/>
                </a:cubicBezTo>
                <a:lnTo>
                  <a:pt x="6310745" y="896973"/>
                </a:lnTo>
                <a:lnTo>
                  <a:pt x="6310745" y="3861739"/>
                </a:lnTo>
                <a:lnTo>
                  <a:pt x="974639" y="3861739"/>
                </a:lnTo>
                <a:lnTo>
                  <a:pt x="719986" y="3659957"/>
                </a:lnTo>
                <a:cubicBezTo>
                  <a:pt x="556844" y="3515259"/>
                  <a:pt x="415052" y="3355506"/>
                  <a:pt x="299202" y="3177626"/>
                </a:cubicBezTo>
                <a:cubicBezTo>
                  <a:pt x="173197" y="2986301"/>
                  <a:pt x="89840" y="2778941"/>
                  <a:pt x="52873" y="2564820"/>
                </a:cubicBezTo>
                <a:cubicBezTo>
                  <a:pt x="46170" y="2528361"/>
                  <a:pt x="35760" y="2492390"/>
                  <a:pt x="21743" y="2457276"/>
                </a:cubicBezTo>
                <a:cubicBezTo>
                  <a:pt x="-12282" y="2369287"/>
                  <a:pt x="-34" y="2280753"/>
                  <a:pt x="15788" y="2193035"/>
                </a:cubicBezTo>
                <a:cubicBezTo>
                  <a:pt x="125343" y="1581179"/>
                  <a:pt x="505554" y="1091397"/>
                  <a:pt x="1087523" y="695306"/>
                </a:cubicBezTo>
                <a:cubicBezTo>
                  <a:pt x="1574397" y="363308"/>
                  <a:pt x="2138335" y="155961"/>
                  <a:pt x="2765215" y="56158"/>
                </a:cubicBezTo>
                <a:cubicBezTo>
                  <a:pt x="2882595" y="37419"/>
                  <a:pt x="3000997" y="24655"/>
                  <a:pt x="3120078" y="15422"/>
                </a:cubicBezTo>
                <a:cubicBezTo>
                  <a:pt x="3239161" y="6188"/>
                  <a:pt x="3356711" y="2250"/>
                  <a:pt x="3495357" y="893"/>
                </a:cubicBezTo>
                <a:close/>
              </a:path>
            </a:pathLst>
          </a:custGeom>
          <a:solidFill>
            <a:srgbClr val="AFA145">
              <a:alpha val="91000"/>
            </a:srgbClr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D66603-297C-4466-9BD6-0DE39C18D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9342" y="3938718"/>
            <a:ext cx="4854464" cy="1098516"/>
          </a:xfrm>
        </p:spPr>
        <p:txBody>
          <a:bodyPr anchor="b">
            <a:no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Сайт, где встречаются спрос и предложение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AFFC60-4462-4BF8-9B58-BA5CF8954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1327" y="5586497"/>
            <a:ext cx="5070495" cy="1051603"/>
          </a:xfrm>
        </p:spPr>
        <p:txBody>
          <a:bodyPr>
            <a:no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выполнила ученица 11 «А» класса 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гимназии 1575 Цемкало Алёнка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72E0F698-EDF5-464C-B466-8D34B8AF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9179" y="5344820"/>
            <a:ext cx="3994793" cy="27432"/>
          </a:xfrm>
          <a:custGeom>
            <a:avLst/>
            <a:gdLst>
              <a:gd name="connsiteX0" fmla="*/ 0 w 3994793"/>
              <a:gd name="connsiteY0" fmla="*/ 0 h 27432"/>
              <a:gd name="connsiteX1" fmla="*/ 745695 w 3994793"/>
              <a:gd name="connsiteY1" fmla="*/ 0 h 27432"/>
              <a:gd name="connsiteX2" fmla="*/ 1451441 w 3994793"/>
              <a:gd name="connsiteY2" fmla="*/ 0 h 27432"/>
              <a:gd name="connsiteX3" fmla="*/ 2157188 w 3994793"/>
              <a:gd name="connsiteY3" fmla="*/ 0 h 27432"/>
              <a:gd name="connsiteX4" fmla="*/ 2703143 w 3994793"/>
              <a:gd name="connsiteY4" fmla="*/ 0 h 27432"/>
              <a:gd name="connsiteX5" fmla="*/ 3289046 w 3994793"/>
              <a:gd name="connsiteY5" fmla="*/ 0 h 27432"/>
              <a:gd name="connsiteX6" fmla="*/ 3994793 w 3994793"/>
              <a:gd name="connsiteY6" fmla="*/ 0 h 27432"/>
              <a:gd name="connsiteX7" fmla="*/ 3994793 w 3994793"/>
              <a:gd name="connsiteY7" fmla="*/ 27432 h 27432"/>
              <a:gd name="connsiteX8" fmla="*/ 3328994 w 3994793"/>
              <a:gd name="connsiteY8" fmla="*/ 27432 h 27432"/>
              <a:gd name="connsiteX9" fmla="*/ 2783039 w 3994793"/>
              <a:gd name="connsiteY9" fmla="*/ 27432 h 27432"/>
              <a:gd name="connsiteX10" fmla="*/ 2237084 w 3994793"/>
              <a:gd name="connsiteY10" fmla="*/ 27432 h 27432"/>
              <a:gd name="connsiteX11" fmla="*/ 1531337 w 3994793"/>
              <a:gd name="connsiteY11" fmla="*/ 27432 h 27432"/>
              <a:gd name="connsiteX12" fmla="*/ 945434 w 3994793"/>
              <a:gd name="connsiteY12" fmla="*/ 27432 h 27432"/>
              <a:gd name="connsiteX13" fmla="*/ 0 w 3994793"/>
              <a:gd name="connsiteY13" fmla="*/ 27432 h 27432"/>
              <a:gd name="connsiteX14" fmla="*/ 0 w 3994793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94793" h="27432" fill="none" extrusionOk="0">
                <a:moveTo>
                  <a:pt x="0" y="0"/>
                </a:moveTo>
                <a:cubicBezTo>
                  <a:pt x="285474" y="-22732"/>
                  <a:pt x="421546" y="-1893"/>
                  <a:pt x="745695" y="0"/>
                </a:cubicBezTo>
                <a:cubicBezTo>
                  <a:pt x="1069844" y="1893"/>
                  <a:pt x="1267051" y="4066"/>
                  <a:pt x="1451441" y="0"/>
                </a:cubicBezTo>
                <a:cubicBezTo>
                  <a:pt x="1635831" y="-4066"/>
                  <a:pt x="1865269" y="3287"/>
                  <a:pt x="2157188" y="0"/>
                </a:cubicBezTo>
                <a:cubicBezTo>
                  <a:pt x="2449107" y="-3287"/>
                  <a:pt x="2473776" y="-12720"/>
                  <a:pt x="2703143" y="0"/>
                </a:cubicBezTo>
                <a:cubicBezTo>
                  <a:pt x="2932510" y="12720"/>
                  <a:pt x="3023998" y="17286"/>
                  <a:pt x="3289046" y="0"/>
                </a:cubicBezTo>
                <a:cubicBezTo>
                  <a:pt x="3554094" y="-17286"/>
                  <a:pt x="3836668" y="10296"/>
                  <a:pt x="3994793" y="0"/>
                </a:cubicBezTo>
                <a:cubicBezTo>
                  <a:pt x="3993836" y="8431"/>
                  <a:pt x="3994444" y="14612"/>
                  <a:pt x="3994793" y="27432"/>
                </a:cubicBezTo>
                <a:cubicBezTo>
                  <a:pt x="3751330" y="45147"/>
                  <a:pt x="3618521" y="7232"/>
                  <a:pt x="3328994" y="27432"/>
                </a:cubicBezTo>
                <a:cubicBezTo>
                  <a:pt x="3039467" y="47632"/>
                  <a:pt x="2908653" y="25202"/>
                  <a:pt x="2783039" y="27432"/>
                </a:cubicBezTo>
                <a:cubicBezTo>
                  <a:pt x="2657426" y="29662"/>
                  <a:pt x="2373985" y="40038"/>
                  <a:pt x="2237084" y="27432"/>
                </a:cubicBezTo>
                <a:cubicBezTo>
                  <a:pt x="2100183" y="14826"/>
                  <a:pt x="1862145" y="31781"/>
                  <a:pt x="1531337" y="27432"/>
                </a:cubicBezTo>
                <a:cubicBezTo>
                  <a:pt x="1200529" y="23083"/>
                  <a:pt x="1153029" y="12124"/>
                  <a:pt x="945434" y="27432"/>
                </a:cubicBezTo>
                <a:cubicBezTo>
                  <a:pt x="737839" y="42740"/>
                  <a:pt x="371500" y="-1897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94793" h="27432" stroke="0" extrusionOk="0">
                <a:moveTo>
                  <a:pt x="0" y="0"/>
                </a:moveTo>
                <a:cubicBezTo>
                  <a:pt x="233202" y="14567"/>
                  <a:pt x="387388" y="28518"/>
                  <a:pt x="625851" y="0"/>
                </a:cubicBezTo>
                <a:cubicBezTo>
                  <a:pt x="864314" y="-28518"/>
                  <a:pt x="1027047" y="-26118"/>
                  <a:pt x="1171806" y="0"/>
                </a:cubicBezTo>
                <a:cubicBezTo>
                  <a:pt x="1316566" y="26118"/>
                  <a:pt x="1639655" y="-2490"/>
                  <a:pt x="1917501" y="0"/>
                </a:cubicBezTo>
                <a:cubicBezTo>
                  <a:pt x="2195348" y="2490"/>
                  <a:pt x="2328758" y="19053"/>
                  <a:pt x="2543352" y="0"/>
                </a:cubicBezTo>
                <a:cubicBezTo>
                  <a:pt x="2757946" y="-19053"/>
                  <a:pt x="3028913" y="23876"/>
                  <a:pt x="3169202" y="0"/>
                </a:cubicBezTo>
                <a:cubicBezTo>
                  <a:pt x="3309491" y="-23876"/>
                  <a:pt x="3706249" y="-31775"/>
                  <a:pt x="3994793" y="0"/>
                </a:cubicBezTo>
                <a:cubicBezTo>
                  <a:pt x="3993438" y="9524"/>
                  <a:pt x="3993591" y="13975"/>
                  <a:pt x="3994793" y="27432"/>
                </a:cubicBezTo>
                <a:cubicBezTo>
                  <a:pt x="3717302" y="841"/>
                  <a:pt x="3475105" y="20835"/>
                  <a:pt x="3328994" y="27432"/>
                </a:cubicBezTo>
                <a:cubicBezTo>
                  <a:pt x="3182883" y="34029"/>
                  <a:pt x="3048913" y="25304"/>
                  <a:pt x="2783039" y="27432"/>
                </a:cubicBezTo>
                <a:cubicBezTo>
                  <a:pt x="2517165" y="29560"/>
                  <a:pt x="2371663" y="19960"/>
                  <a:pt x="2117240" y="27432"/>
                </a:cubicBezTo>
                <a:cubicBezTo>
                  <a:pt x="1862817" y="34904"/>
                  <a:pt x="1771642" y="53179"/>
                  <a:pt x="1451441" y="27432"/>
                </a:cubicBezTo>
                <a:cubicBezTo>
                  <a:pt x="1131240" y="1685"/>
                  <a:pt x="1013354" y="33667"/>
                  <a:pt x="825591" y="27432"/>
                </a:cubicBezTo>
                <a:cubicBezTo>
                  <a:pt x="637828" y="21198"/>
                  <a:pt x="270465" y="28145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66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F98752-ECD5-436D-8FB7-A2FA9A04CD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4137" y="1"/>
            <a:ext cx="10515600" cy="735048"/>
          </a:xfrm>
        </p:spPr>
        <p:txBody>
          <a:bodyPr>
            <a:normAutofit/>
          </a:bodyPr>
          <a:lstStyle/>
          <a:p>
            <a:r>
              <a:rPr lang="ru-RU" sz="3600" dirty="0">
                <a:blipFill>
                  <a:blip r:embed="rId2"/>
                  <a:stretch>
                    <a:fillRect/>
                  </a:stretch>
                </a:blipFill>
              </a:rPr>
              <a:t>Картинки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F34895-DB25-444E-B31D-08D611F91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14"/>
          <a:stretch/>
        </p:blipFill>
        <p:spPr>
          <a:xfrm>
            <a:off x="6936873" y="2507023"/>
            <a:ext cx="4876454" cy="37060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CAE90E-6383-40F3-B785-811C78A81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06" y="1069524"/>
            <a:ext cx="10912786" cy="8763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14A48C8-8435-4B73-AA42-ACF539AF9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31229"/>
            <a:ext cx="12192000" cy="1073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2C9E01-BB6A-4D4D-ABD6-B8B3BC120FAC}"/>
              </a:ext>
            </a:extLst>
          </p:cNvPr>
          <p:cNvSpPr txBox="1"/>
          <p:nvPr/>
        </p:nvSpPr>
        <p:spPr>
          <a:xfrm>
            <a:off x="94587" y="5269398"/>
            <a:ext cx="4953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+mj-lt"/>
              </a:rPr>
              <a:t>Таблица </a:t>
            </a:r>
            <a:r>
              <a:rPr lang="en-US" sz="1600" dirty="0">
                <a:latin typeface="+mj-lt"/>
              </a:rPr>
              <a:t>Jobs</a:t>
            </a:r>
            <a:endParaRPr lang="ru-RU" sz="16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CF0BB-4F4C-48CA-87AE-C4ABB98B627A}"/>
              </a:ext>
            </a:extLst>
          </p:cNvPr>
          <p:cNvSpPr txBox="1"/>
          <p:nvPr/>
        </p:nvSpPr>
        <p:spPr>
          <a:xfrm>
            <a:off x="603683" y="735049"/>
            <a:ext cx="4953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+mj-lt"/>
              </a:rPr>
              <a:t>Таблица </a:t>
            </a:r>
            <a:r>
              <a:rPr lang="en-US" sz="1600" dirty="0">
                <a:latin typeface="+mj-lt"/>
              </a:rPr>
              <a:t>Users</a:t>
            </a:r>
            <a:endParaRPr lang="ru-RU" sz="1600" dirty="0">
              <a:latin typeface="+mj-l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B19F96-F209-48D6-BF57-CFD5EB384B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013" y="2066831"/>
            <a:ext cx="5711186" cy="219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58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7253E33-6B4A-45DD-8AC7-FB052064B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53" y="496599"/>
            <a:ext cx="5547323" cy="257712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84B786-443C-4325-8B98-9368F71E9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53" y="3489746"/>
            <a:ext cx="4217105" cy="28472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FDBEF9-CD96-44F7-9F8D-044072387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720" y="3066999"/>
            <a:ext cx="3342104" cy="32700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B7A67D-7EA5-4CFD-8282-783C108A6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992" y="1460413"/>
            <a:ext cx="3227614" cy="4732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D3142B-DF3D-4A21-8AE3-5F0863E3EF25}"/>
              </a:ext>
            </a:extLst>
          </p:cNvPr>
          <p:cNvSpPr txBox="1"/>
          <p:nvPr/>
        </p:nvSpPr>
        <p:spPr>
          <a:xfrm>
            <a:off x="6301408" y="496599"/>
            <a:ext cx="5890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Сайт сам адаптируется под ширину экрана.</a:t>
            </a:r>
          </a:p>
        </p:txBody>
      </p:sp>
    </p:spTree>
    <p:extLst>
      <p:ext uri="{BB962C8B-B14F-4D97-AF65-F5344CB8AC3E}">
        <p14:creationId xmlns:p14="http://schemas.microsoft.com/office/powerpoint/2010/main" val="2325438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14AD9-C762-4822-B698-72594120C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blipFill>
                  <a:blip r:embed="rId2"/>
                  <a:stretch>
                    <a:fillRect/>
                  </a:stretch>
                </a:blipFill>
              </a:rPr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DA697A-BD43-48BF-8ECD-EFA4BB910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>
                <a:latin typeface="+mj-lt"/>
              </a:rPr>
              <a:t>Создан сайт для поиска быстрой работы.</a:t>
            </a:r>
          </a:p>
          <a:p>
            <a:pPr marL="0" indent="0">
              <a:buNone/>
            </a:pPr>
            <a:r>
              <a:rPr lang="ru-RU" sz="3600" dirty="0">
                <a:latin typeface="+mj-lt"/>
              </a:rPr>
              <a:t>В качестве доработки можно добавить больше возможностей.</a:t>
            </a:r>
          </a:p>
        </p:txBody>
      </p:sp>
    </p:spTree>
    <p:extLst>
      <p:ext uri="{BB962C8B-B14F-4D97-AF65-F5344CB8AC3E}">
        <p14:creationId xmlns:p14="http://schemas.microsoft.com/office/powerpoint/2010/main" val="2324460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13818D-C6B4-436E-8DDD-AFDD16629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0" y="1732788"/>
            <a:ext cx="10245199" cy="3392424"/>
          </a:xfrm>
        </p:spPr>
        <p:txBody>
          <a:bodyPr/>
          <a:lstStyle/>
          <a:p>
            <a:r>
              <a:rPr lang="ru-RU" dirty="0">
                <a:blipFill>
                  <a:blip r:embed="rId2"/>
                  <a:stretch>
                    <a:fillRect/>
                  </a:stretch>
                </a:blip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825071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230EF-E405-4D99-843B-33F9E8D1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blipFill>
                  <a:blip r:embed="rId2"/>
                  <a:stretch>
                    <a:fillRect/>
                  </a:stretch>
                </a:blip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Введение</a:t>
            </a:r>
          </a:p>
        </p:txBody>
      </p: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FA08A376-4071-41AA-9021-1CEE6C0D6138}"/>
              </a:ext>
            </a:extLst>
          </p:cNvPr>
          <p:cNvGrpSpPr/>
          <p:nvPr/>
        </p:nvGrpSpPr>
        <p:grpSpPr>
          <a:xfrm>
            <a:off x="646891" y="3308450"/>
            <a:ext cx="1378296" cy="2803377"/>
            <a:chOff x="923925" y="2206336"/>
            <a:chExt cx="2254281" cy="4585081"/>
          </a:xfrm>
        </p:grpSpPr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40BC6B7D-26FD-4065-A20D-68181ABA6CE4}"/>
                </a:ext>
              </a:extLst>
            </p:cNvPr>
            <p:cNvSpPr/>
            <p:nvPr/>
          </p:nvSpPr>
          <p:spPr>
            <a:xfrm>
              <a:off x="1278384" y="2325950"/>
              <a:ext cx="1305018" cy="1305018"/>
            </a:xfrm>
            <a:prstGeom prst="ellips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ru-RU" sz="900" dirty="0"/>
                <a:t>Спрос</a:t>
              </a:r>
              <a:endParaRPr lang="ru-RU" dirty="0"/>
            </a:p>
          </p:txBody>
        </p: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624025CA-15EB-46CE-8A97-BC99378692FA}"/>
                </a:ext>
              </a:extLst>
            </p:cNvPr>
            <p:cNvCxnSpPr>
              <a:stCxn id="4" idx="4"/>
            </p:cNvCxnSpPr>
            <p:nvPr/>
          </p:nvCxnSpPr>
          <p:spPr>
            <a:xfrm flipH="1">
              <a:off x="1926454" y="3630968"/>
              <a:ext cx="4439" cy="1775533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89147085-7F35-43AB-A0D6-21D4F5B2DFEA}"/>
                </a:ext>
              </a:extLst>
            </p:cNvPr>
            <p:cNvCxnSpPr>
              <a:cxnSpLocks/>
            </p:cNvCxnSpPr>
            <p:nvPr/>
          </p:nvCxnSpPr>
          <p:spPr>
            <a:xfrm>
              <a:off x="1926454" y="5406501"/>
              <a:ext cx="656948" cy="1384916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D277BE92-1ADB-40A7-8D63-D95B1D5CB1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9506" y="5406501"/>
              <a:ext cx="656948" cy="1384916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39E53CA4-5FF0-4EF1-8B9F-63D8A58F7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0334" y="2923900"/>
              <a:ext cx="1212239" cy="505100"/>
            </a:xfrm>
            <a:prstGeom prst="rect">
              <a:avLst/>
            </a:prstGeom>
          </p:spPr>
        </p:pic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4DAC2905-F7C3-41DE-A479-DE0185E2E2DF}"/>
                </a:ext>
              </a:extLst>
            </p:cNvPr>
            <p:cNvCxnSpPr/>
            <p:nvPr/>
          </p:nvCxnSpPr>
          <p:spPr>
            <a:xfrm flipV="1">
              <a:off x="1926454" y="3338004"/>
              <a:ext cx="1251752" cy="710213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8FBF27F3-D5AE-427B-9117-7E7EC151435D}"/>
                </a:ext>
              </a:extLst>
            </p:cNvPr>
            <p:cNvCxnSpPr>
              <a:endCxn id="4" idx="7"/>
            </p:cNvCxnSpPr>
            <p:nvPr/>
          </p:nvCxnSpPr>
          <p:spPr>
            <a:xfrm flipH="1" flipV="1">
              <a:off x="2392287" y="2517065"/>
              <a:ext cx="785919" cy="820939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8ECB63AF-E7CB-46E1-91A2-27D7A7B3256E}"/>
                </a:ext>
              </a:extLst>
            </p:cNvPr>
            <p:cNvCxnSpPr>
              <a:cxnSpLocks/>
              <a:stCxn id="4" idx="7"/>
            </p:cNvCxnSpPr>
            <p:nvPr/>
          </p:nvCxnSpPr>
          <p:spPr>
            <a:xfrm flipV="1">
              <a:off x="2392287" y="2286000"/>
              <a:ext cx="84213" cy="231065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ED9F3F8E-BC17-4001-940D-C6DE413BE22F}"/>
                </a:ext>
              </a:extLst>
            </p:cNvPr>
            <p:cNvCxnSpPr>
              <a:cxnSpLocks/>
              <a:stCxn id="4" idx="7"/>
            </p:cNvCxnSpPr>
            <p:nvPr/>
          </p:nvCxnSpPr>
          <p:spPr>
            <a:xfrm flipV="1">
              <a:off x="2392287" y="2206336"/>
              <a:ext cx="0" cy="310729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E6092BA9-D1C1-433C-A4EE-9E89975447FA}"/>
                </a:ext>
              </a:extLst>
            </p:cNvPr>
            <p:cNvCxnSpPr>
              <a:cxnSpLocks/>
              <a:stCxn id="4" idx="7"/>
            </p:cNvCxnSpPr>
            <p:nvPr/>
          </p:nvCxnSpPr>
          <p:spPr>
            <a:xfrm flipH="1" flipV="1">
              <a:off x="2237509" y="2206336"/>
              <a:ext cx="154778" cy="310729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EB07FD22-71CF-49BA-8444-F9BDD6A8256B}"/>
                </a:ext>
              </a:extLst>
            </p:cNvPr>
            <p:cNvCxnSpPr>
              <a:cxnSpLocks/>
              <a:stCxn id="4" idx="7"/>
            </p:cNvCxnSpPr>
            <p:nvPr/>
          </p:nvCxnSpPr>
          <p:spPr>
            <a:xfrm flipH="1" flipV="1">
              <a:off x="2147455" y="2286000"/>
              <a:ext cx="244832" cy="231065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DAFC3AF7-F479-4ACA-9C7D-610434F8EAC3}"/>
                </a:ext>
              </a:extLst>
            </p:cNvPr>
            <p:cNvCxnSpPr>
              <a:cxnSpLocks/>
              <a:stCxn id="4" idx="7"/>
            </p:cNvCxnSpPr>
            <p:nvPr/>
          </p:nvCxnSpPr>
          <p:spPr>
            <a:xfrm flipH="1" flipV="1">
              <a:off x="2237509" y="2459182"/>
              <a:ext cx="154778" cy="57883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grpSp>
          <p:nvGrpSpPr>
            <p:cNvPr id="54" name="Группа 53">
              <a:extLst>
                <a:ext uri="{FF2B5EF4-FFF2-40B4-BE49-F238E27FC236}">
                  <a16:creationId xmlns:a16="http://schemas.microsoft.com/office/drawing/2014/main" id="{76F93769-0523-4096-9233-D14B2962F06A}"/>
                </a:ext>
              </a:extLst>
            </p:cNvPr>
            <p:cNvGrpSpPr/>
            <p:nvPr/>
          </p:nvGrpSpPr>
          <p:grpSpPr>
            <a:xfrm flipV="1">
              <a:off x="923925" y="4787282"/>
              <a:ext cx="481336" cy="1003917"/>
              <a:chOff x="178109" y="3799556"/>
              <a:chExt cx="1142225" cy="1131667"/>
            </a:xfrm>
          </p:grpSpPr>
          <p:cxnSp>
            <p:nvCxnSpPr>
              <p:cNvPr id="48" name="Прямая соединительная линия 47">
                <a:extLst>
                  <a:ext uri="{FF2B5EF4-FFF2-40B4-BE49-F238E27FC236}">
                    <a16:creationId xmlns:a16="http://schemas.microsoft.com/office/drawing/2014/main" id="{53CC1529-F8AF-489D-814A-EBD9B0BA50AE}"/>
                  </a:ext>
                </a:extLst>
              </p:cNvPr>
              <p:cNvCxnSpPr/>
              <p:nvPr/>
            </p:nvCxnSpPr>
            <p:spPr>
              <a:xfrm flipH="1" flipV="1">
                <a:off x="534415" y="4110284"/>
                <a:ext cx="785919" cy="820939"/>
              </a:xfrm>
              <a:prstGeom prst="line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49" name="Прямая соединительная линия 48">
                <a:extLst>
                  <a:ext uri="{FF2B5EF4-FFF2-40B4-BE49-F238E27FC236}">
                    <a16:creationId xmlns:a16="http://schemas.microsoft.com/office/drawing/2014/main" id="{A6850BFB-838B-4D9C-8F13-C5C8535B27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4415" y="3879219"/>
                <a:ext cx="154778" cy="231065"/>
              </a:xfrm>
              <a:prstGeom prst="line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50" name="Прямая соединительная линия 49">
                <a:extLst>
                  <a:ext uri="{FF2B5EF4-FFF2-40B4-BE49-F238E27FC236}">
                    <a16:creationId xmlns:a16="http://schemas.microsoft.com/office/drawing/2014/main" id="{E5ECBB24-1696-477A-8276-50DC502873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4415" y="3827472"/>
                <a:ext cx="0" cy="282812"/>
              </a:xfrm>
              <a:prstGeom prst="line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51" name="Прямая соединительная линия 50">
                <a:extLst>
                  <a:ext uri="{FF2B5EF4-FFF2-40B4-BE49-F238E27FC236}">
                    <a16:creationId xmlns:a16="http://schemas.microsoft.com/office/drawing/2014/main" id="{90DADB7D-83E7-454F-97CE-57B48C2557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8514" y="3799556"/>
                <a:ext cx="265900" cy="310728"/>
              </a:xfrm>
              <a:prstGeom prst="line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52" name="Прямая соединительная линия 51">
                <a:extLst>
                  <a:ext uri="{FF2B5EF4-FFF2-40B4-BE49-F238E27FC236}">
                    <a16:creationId xmlns:a16="http://schemas.microsoft.com/office/drawing/2014/main" id="{8431094A-D563-4395-BE2B-23FB87AF1B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8109" y="3906926"/>
                <a:ext cx="356313" cy="203360"/>
              </a:xfrm>
              <a:prstGeom prst="line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53" name="Прямая соединительная линия 52">
                <a:extLst>
                  <a:ext uri="{FF2B5EF4-FFF2-40B4-BE49-F238E27FC236}">
                    <a16:creationId xmlns:a16="http://schemas.microsoft.com/office/drawing/2014/main" id="{4C3F25EF-D895-4E07-82BA-3164EDD41A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3315" y="4083014"/>
                <a:ext cx="311100" cy="27270"/>
              </a:xfrm>
              <a:prstGeom prst="line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cxnSp>
        </p:grp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AE8849EF-2140-4181-9798-BF99B8C84A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9700" y="4048217"/>
              <a:ext cx="516754" cy="739067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A703C5FB-82EC-4489-B36F-EFC23CE7D594}"/>
              </a:ext>
            </a:extLst>
          </p:cNvPr>
          <p:cNvGrpSpPr/>
          <p:nvPr/>
        </p:nvGrpSpPr>
        <p:grpSpPr>
          <a:xfrm>
            <a:off x="4550345" y="3350686"/>
            <a:ext cx="831541" cy="2730244"/>
            <a:chOff x="4704204" y="2215296"/>
            <a:chExt cx="1360032" cy="4465467"/>
          </a:xfrm>
        </p:grpSpPr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CEBC2961-0C41-4E67-830A-A339A079745E}"/>
                </a:ext>
              </a:extLst>
            </p:cNvPr>
            <p:cNvSpPr/>
            <p:nvPr/>
          </p:nvSpPr>
          <p:spPr>
            <a:xfrm>
              <a:off x="4708645" y="2215296"/>
              <a:ext cx="1305018" cy="1305018"/>
            </a:xfrm>
            <a:prstGeom prst="ellips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ru-RU" sz="700" dirty="0"/>
                <a:t>Предложение</a:t>
              </a:r>
              <a:endParaRPr lang="ru-RU" sz="1000" dirty="0"/>
            </a:p>
          </p:txBody>
        </p: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32334A9C-6199-4051-927B-B1CD2DB1C262}"/>
                </a:ext>
              </a:extLst>
            </p:cNvPr>
            <p:cNvCxnSpPr>
              <a:stCxn id="68" idx="4"/>
            </p:cNvCxnSpPr>
            <p:nvPr/>
          </p:nvCxnSpPr>
          <p:spPr>
            <a:xfrm flipH="1">
              <a:off x="5356715" y="3520314"/>
              <a:ext cx="4439" cy="1775533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5F549F65-F8BD-4D42-A395-1EB7BD224737}"/>
                </a:ext>
              </a:extLst>
            </p:cNvPr>
            <p:cNvCxnSpPr>
              <a:cxnSpLocks/>
            </p:cNvCxnSpPr>
            <p:nvPr/>
          </p:nvCxnSpPr>
          <p:spPr>
            <a:xfrm>
              <a:off x="5356715" y="5295847"/>
              <a:ext cx="298361" cy="1384916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E53846FF-C51D-434D-AAAD-9E105DD99B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3639" y="5295847"/>
              <a:ext cx="323077" cy="1384916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pic>
          <p:nvPicPr>
            <p:cNvPr id="72" name="Рисунок 71">
              <a:extLst>
                <a:ext uri="{FF2B5EF4-FFF2-40B4-BE49-F238E27FC236}">
                  <a16:creationId xmlns:a16="http://schemas.microsoft.com/office/drawing/2014/main" id="{A12A0EB5-E660-4B18-8814-234321BB5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0595" y="2868705"/>
              <a:ext cx="1212239" cy="505100"/>
            </a:xfrm>
            <a:prstGeom prst="rect">
              <a:avLst/>
            </a:prstGeom>
          </p:spPr>
        </p:pic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F79D8E66-9EB0-48AE-8087-BC71E329DAA8}"/>
                </a:ext>
              </a:extLst>
            </p:cNvPr>
            <p:cNvCxnSpPr>
              <a:cxnSpLocks/>
            </p:cNvCxnSpPr>
            <p:nvPr/>
          </p:nvCxnSpPr>
          <p:spPr>
            <a:xfrm>
              <a:off x="5356715" y="3937564"/>
              <a:ext cx="606119" cy="739064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grpSp>
          <p:nvGrpSpPr>
            <p:cNvPr id="88" name="Группа 87">
              <a:extLst>
                <a:ext uri="{FF2B5EF4-FFF2-40B4-BE49-F238E27FC236}">
                  <a16:creationId xmlns:a16="http://schemas.microsoft.com/office/drawing/2014/main" id="{DFE6D25B-C17B-4A07-83EC-7038E0B33D4D}"/>
                </a:ext>
              </a:extLst>
            </p:cNvPr>
            <p:cNvGrpSpPr/>
            <p:nvPr/>
          </p:nvGrpSpPr>
          <p:grpSpPr>
            <a:xfrm flipV="1">
              <a:off x="4704204" y="4664033"/>
              <a:ext cx="1258615" cy="220340"/>
              <a:chOff x="5666693" y="1956366"/>
              <a:chExt cx="941774" cy="1270984"/>
            </a:xfrm>
          </p:grpSpPr>
          <p:cxnSp>
            <p:nvCxnSpPr>
              <p:cNvPr id="74" name="Прямая соединительная линия 73">
                <a:extLst>
                  <a:ext uri="{FF2B5EF4-FFF2-40B4-BE49-F238E27FC236}">
                    <a16:creationId xmlns:a16="http://schemas.microsoft.com/office/drawing/2014/main" id="{F9065A3A-C42C-47A3-860F-F2B73CEF03BF}"/>
                  </a:ext>
                </a:extLst>
              </p:cNvPr>
              <p:cNvCxnSpPr>
                <a:endCxn id="68" idx="7"/>
              </p:cNvCxnSpPr>
              <p:nvPr/>
            </p:nvCxnSpPr>
            <p:spPr>
              <a:xfrm flipH="1" flipV="1">
                <a:off x="5822548" y="2406411"/>
                <a:ext cx="785919" cy="820939"/>
              </a:xfrm>
              <a:prstGeom prst="line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75" name="Прямая соединительная линия 74">
                <a:extLst>
                  <a:ext uri="{FF2B5EF4-FFF2-40B4-BE49-F238E27FC236}">
                    <a16:creationId xmlns:a16="http://schemas.microsoft.com/office/drawing/2014/main" id="{CE9308A3-B6B9-4D13-BA8E-820CEF34D0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88815" y="2051116"/>
                <a:ext cx="32044" cy="357190"/>
              </a:xfrm>
              <a:prstGeom prst="line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76" name="Прямая соединительная линия 75">
                <a:extLst>
                  <a:ext uri="{FF2B5EF4-FFF2-40B4-BE49-F238E27FC236}">
                    <a16:creationId xmlns:a16="http://schemas.microsoft.com/office/drawing/2014/main" id="{57071E3A-467A-4CEF-9879-C437F459A0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17205" y="1956366"/>
                <a:ext cx="97511" cy="449413"/>
              </a:xfrm>
              <a:prstGeom prst="line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77" name="Прямая соединительная линия 76">
                <a:extLst>
                  <a:ext uri="{FF2B5EF4-FFF2-40B4-BE49-F238E27FC236}">
                    <a16:creationId xmlns:a16="http://schemas.microsoft.com/office/drawing/2014/main" id="{DA2442E9-0F78-4E4F-8BEF-6C4FBAFCA7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66693" y="2088166"/>
                <a:ext cx="153932" cy="332720"/>
              </a:xfrm>
              <a:prstGeom prst="line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78" name="Прямая соединительная линия 77">
                <a:extLst>
                  <a:ext uri="{FF2B5EF4-FFF2-40B4-BE49-F238E27FC236}">
                    <a16:creationId xmlns:a16="http://schemas.microsoft.com/office/drawing/2014/main" id="{B4F9F554-758F-4826-B436-C5ED7F5412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79559" y="2425097"/>
                <a:ext cx="144308" cy="49059"/>
              </a:xfrm>
              <a:prstGeom prst="line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79" name="Прямая соединительная линия 78">
                <a:extLst>
                  <a:ext uri="{FF2B5EF4-FFF2-40B4-BE49-F238E27FC236}">
                    <a16:creationId xmlns:a16="http://schemas.microsoft.com/office/drawing/2014/main" id="{E732E4EE-F1E6-4D4D-8225-A527B827C5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41441" y="2362840"/>
                <a:ext cx="83147" cy="214471"/>
              </a:xfrm>
              <a:prstGeom prst="line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cxnSp>
        </p:grpSp>
        <p:grpSp>
          <p:nvGrpSpPr>
            <p:cNvPr id="80" name="Группа 79">
              <a:extLst>
                <a:ext uri="{FF2B5EF4-FFF2-40B4-BE49-F238E27FC236}">
                  <a16:creationId xmlns:a16="http://schemas.microsoft.com/office/drawing/2014/main" id="{F1AB3973-5367-4B6D-A6C2-A969D89C548C}"/>
                </a:ext>
              </a:extLst>
            </p:cNvPr>
            <p:cNvGrpSpPr/>
            <p:nvPr/>
          </p:nvGrpSpPr>
          <p:grpSpPr>
            <a:xfrm flipH="1" flipV="1">
              <a:off x="4835523" y="4676627"/>
              <a:ext cx="1228713" cy="224862"/>
              <a:chOff x="313287" y="3671277"/>
              <a:chExt cx="1007047" cy="1259946"/>
            </a:xfrm>
          </p:grpSpPr>
          <p:cxnSp>
            <p:nvCxnSpPr>
              <p:cNvPr id="81" name="Прямая соединительная линия 80">
                <a:extLst>
                  <a:ext uri="{FF2B5EF4-FFF2-40B4-BE49-F238E27FC236}">
                    <a16:creationId xmlns:a16="http://schemas.microsoft.com/office/drawing/2014/main" id="{F8F70A66-316A-4B93-BA66-34B2611F5AF7}"/>
                  </a:ext>
                </a:extLst>
              </p:cNvPr>
              <p:cNvCxnSpPr/>
              <p:nvPr/>
            </p:nvCxnSpPr>
            <p:spPr>
              <a:xfrm flipH="1" flipV="1">
                <a:off x="534415" y="4110284"/>
                <a:ext cx="785919" cy="820939"/>
              </a:xfrm>
              <a:prstGeom prst="line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82" name="Прямая соединительная линия 81">
                <a:extLst>
                  <a:ext uri="{FF2B5EF4-FFF2-40B4-BE49-F238E27FC236}">
                    <a16:creationId xmlns:a16="http://schemas.microsoft.com/office/drawing/2014/main" id="{8ADA5A33-28A2-4BE5-9227-C3AE7AD9BE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9429" y="3671277"/>
                <a:ext cx="44984" cy="439005"/>
              </a:xfrm>
              <a:prstGeom prst="line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83" name="Прямая соединительная линия 82">
                <a:extLst>
                  <a:ext uri="{FF2B5EF4-FFF2-40B4-BE49-F238E27FC236}">
                    <a16:creationId xmlns:a16="http://schemas.microsoft.com/office/drawing/2014/main" id="{8C32352A-5C93-4F59-A257-19E7049DC4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645" y="3694732"/>
                <a:ext cx="154771" cy="415550"/>
              </a:xfrm>
              <a:prstGeom prst="line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84" name="Прямая соединительная линия 83">
                <a:extLst>
                  <a:ext uri="{FF2B5EF4-FFF2-40B4-BE49-F238E27FC236}">
                    <a16:creationId xmlns:a16="http://schemas.microsoft.com/office/drawing/2014/main" id="{4C43BB34-B731-49D1-8106-6A067AE05E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3287" y="3851296"/>
                <a:ext cx="221127" cy="258985"/>
              </a:xfrm>
              <a:prstGeom prst="line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85" name="Прямая соединительная линия 84">
                <a:extLst>
                  <a:ext uri="{FF2B5EF4-FFF2-40B4-BE49-F238E27FC236}">
                    <a16:creationId xmlns:a16="http://schemas.microsoft.com/office/drawing/2014/main" id="{B5F9AAA5-6E56-4E41-A8E2-3287B7CC3A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079" y="4110287"/>
                <a:ext cx="200343" cy="51740"/>
              </a:xfrm>
              <a:prstGeom prst="line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86" name="Прямая соединительная линия 85">
                <a:extLst>
                  <a:ext uri="{FF2B5EF4-FFF2-40B4-BE49-F238E27FC236}">
                    <a16:creationId xmlns:a16="http://schemas.microsoft.com/office/drawing/2014/main" id="{00DD37D9-829B-4310-8A76-D9E54A0384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644" y="4110281"/>
                <a:ext cx="154771" cy="283455"/>
              </a:xfrm>
              <a:prstGeom prst="line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cxnSp>
        </p:grp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B05E4E25-BE0F-4002-BE63-9EC97A0B73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9961" y="3937563"/>
              <a:ext cx="516754" cy="739067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grpSp>
        <p:nvGrpSpPr>
          <p:cNvPr id="189" name="Группа 188">
            <a:extLst>
              <a:ext uri="{FF2B5EF4-FFF2-40B4-BE49-F238E27FC236}">
                <a16:creationId xmlns:a16="http://schemas.microsoft.com/office/drawing/2014/main" id="{B1BA9221-FD64-4A30-A784-C1144C1729C0}"/>
              </a:ext>
            </a:extLst>
          </p:cNvPr>
          <p:cNvGrpSpPr/>
          <p:nvPr/>
        </p:nvGrpSpPr>
        <p:grpSpPr>
          <a:xfrm>
            <a:off x="156560" y="1892366"/>
            <a:ext cx="5893426" cy="4778828"/>
            <a:chOff x="135551" y="1871979"/>
            <a:chExt cx="6167886" cy="3462489"/>
          </a:xfrm>
        </p:grpSpPr>
        <p:grpSp>
          <p:nvGrpSpPr>
            <p:cNvPr id="131" name="Группа 130">
              <a:extLst>
                <a:ext uri="{FF2B5EF4-FFF2-40B4-BE49-F238E27FC236}">
                  <a16:creationId xmlns:a16="http://schemas.microsoft.com/office/drawing/2014/main" id="{D28BD80A-1853-4DE4-80C8-4565E735728F}"/>
                </a:ext>
              </a:extLst>
            </p:cNvPr>
            <p:cNvGrpSpPr/>
            <p:nvPr/>
          </p:nvGrpSpPr>
          <p:grpSpPr>
            <a:xfrm>
              <a:off x="175257" y="3757662"/>
              <a:ext cx="6042295" cy="1576806"/>
              <a:chOff x="18714" y="3683405"/>
              <a:chExt cx="6042295" cy="1576806"/>
            </a:xfrm>
          </p:grpSpPr>
          <p:pic>
            <p:nvPicPr>
              <p:cNvPr id="128" name="Рисунок 127">
                <a:extLst>
                  <a:ext uri="{FF2B5EF4-FFF2-40B4-BE49-F238E27FC236}">
                    <a16:creationId xmlns:a16="http://schemas.microsoft.com/office/drawing/2014/main" id="{9BE6B59C-AB88-424A-9B57-FF7DEFCC9A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237" b="100000" l="0" r="100000"/>
                        </a14:imgEffect>
                      </a14:imgLayer>
                    </a14:imgProps>
                  </a:ext>
                </a:extLst>
              </a:blip>
              <a:srcRect l="8711" t="46619" r="8366"/>
              <a:stretch/>
            </p:blipFill>
            <p:spPr>
              <a:xfrm>
                <a:off x="520073" y="3710400"/>
                <a:ext cx="5012822" cy="1549811"/>
              </a:xfrm>
              <a:prstGeom prst="rect">
                <a:avLst/>
              </a:prstGeom>
            </p:spPr>
          </p:pic>
          <p:pic>
            <p:nvPicPr>
              <p:cNvPr id="129" name="Рисунок 128">
                <a:extLst>
                  <a:ext uri="{FF2B5EF4-FFF2-40B4-BE49-F238E27FC236}">
                    <a16:creationId xmlns:a16="http://schemas.microsoft.com/office/drawing/2014/main" id="{42092154-0F67-4B7F-8B1F-5FBA64AEEC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237" b="100000" l="0" r="100000"/>
                        </a14:imgEffect>
                      </a14:imgLayer>
                    </a14:imgProps>
                  </a:ext>
                </a:extLst>
              </a:blip>
              <a:srcRect t="46619" r="88541"/>
              <a:stretch/>
            </p:blipFill>
            <p:spPr>
              <a:xfrm>
                <a:off x="18714" y="3710400"/>
                <a:ext cx="584881" cy="1549811"/>
              </a:xfrm>
              <a:prstGeom prst="rect">
                <a:avLst/>
              </a:prstGeom>
            </p:spPr>
          </p:pic>
          <p:pic>
            <p:nvPicPr>
              <p:cNvPr id="130" name="Рисунок 129">
                <a:extLst>
                  <a:ext uri="{FF2B5EF4-FFF2-40B4-BE49-F238E27FC236}">
                    <a16:creationId xmlns:a16="http://schemas.microsoft.com/office/drawing/2014/main" id="{B8DE6353-D25D-4CA3-8244-D08A188A25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6237" b="100000" l="0" r="100000"/>
                        </a14:imgEffect>
                      </a14:imgLayer>
                    </a14:imgProps>
                  </a:ext>
                </a:extLst>
              </a:blip>
              <a:srcRect l="82793" t="45789" r="-566" b="830"/>
              <a:stretch/>
            </p:blipFill>
            <p:spPr>
              <a:xfrm>
                <a:off x="5153878" y="3683405"/>
                <a:ext cx="907131" cy="1549811"/>
              </a:xfrm>
              <a:prstGeom prst="rect">
                <a:avLst/>
              </a:prstGeom>
            </p:spPr>
          </p:pic>
        </p:grpSp>
        <p:pic>
          <p:nvPicPr>
            <p:cNvPr id="132" name="Рисунок 131">
              <a:extLst>
                <a:ext uri="{FF2B5EF4-FFF2-40B4-BE49-F238E27FC236}">
                  <a16:creationId xmlns:a16="http://schemas.microsoft.com/office/drawing/2014/main" id="{7F45423D-016C-41E3-BA0B-376FB2BBE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49462" l="0" r="100000"/>
                      </a14:imgEffect>
                    </a14:imgLayer>
                  </a14:imgProps>
                </a:ext>
              </a:extLst>
            </a:blip>
            <a:srcRect l="90872" t="671" r="-2187" b="50930"/>
            <a:stretch/>
          </p:blipFill>
          <p:spPr>
            <a:xfrm>
              <a:off x="5725897" y="1871979"/>
              <a:ext cx="577540" cy="1405159"/>
            </a:xfrm>
            <a:prstGeom prst="rect">
              <a:avLst/>
            </a:prstGeom>
          </p:spPr>
        </p:pic>
        <p:pic>
          <p:nvPicPr>
            <p:cNvPr id="133" name="Рисунок 132">
              <a:extLst>
                <a:ext uri="{FF2B5EF4-FFF2-40B4-BE49-F238E27FC236}">
                  <a16:creationId xmlns:a16="http://schemas.microsoft.com/office/drawing/2014/main" id="{E96F5E61-5CAD-4D3E-8B46-AF14E3959D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49462" l="0" r="100000"/>
                      </a14:imgEffect>
                    </a14:imgLayer>
                  </a14:imgProps>
                </a:ext>
              </a:extLst>
            </a:blip>
            <a:srcRect l="-647" t="497" r="89332" b="51104"/>
            <a:stretch/>
          </p:blipFill>
          <p:spPr>
            <a:xfrm>
              <a:off x="138791" y="1871979"/>
              <a:ext cx="577540" cy="1405159"/>
            </a:xfrm>
            <a:prstGeom prst="rect">
              <a:avLst/>
            </a:prstGeom>
          </p:spPr>
        </p:pic>
        <p:pic>
          <p:nvPicPr>
            <p:cNvPr id="134" name="Рисунок 133">
              <a:extLst>
                <a:ext uri="{FF2B5EF4-FFF2-40B4-BE49-F238E27FC236}">
                  <a16:creationId xmlns:a16="http://schemas.microsoft.com/office/drawing/2014/main" id="{EAD749E7-A5CC-45BE-ABF6-A6BA9B1AF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49462" l="0" r="100000"/>
                      </a14:imgEffect>
                    </a14:imgLayer>
                  </a14:imgProps>
                </a:ext>
              </a:extLst>
            </a:blip>
            <a:srcRect l="8490" t="497" r="46609" b="88469"/>
            <a:stretch/>
          </p:blipFill>
          <p:spPr>
            <a:xfrm>
              <a:off x="577229" y="1871979"/>
              <a:ext cx="5211597" cy="320347"/>
            </a:xfrm>
            <a:prstGeom prst="rect">
              <a:avLst/>
            </a:prstGeom>
          </p:spPr>
        </p:pic>
        <p:pic>
          <p:nvPicPr>
            <p:cNvPr id="135" name="Рисунок 134">
              <a:extLst>
                <a:ext uri="{FF2B5EF4-FFF2-40B4-BE49-F238E27FC236}">
                  <a16:creationId xmlns:a16="http://schemas.microsoft.com/office/drawing/2014/main" id="{B321A9E4-64B8-40C6-8D58-C3C682A40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49462" l="0" r="100000"/>
                      </a14:imgEffect>
                    </a14:imgLayer>
                  </a14:imgProps>
                </a:ext>
              </a:extLst>
            </a:blip>
            <a:srcRect l="-647" t="10613" r="89332" b="51104"/>
            <a:stretch/>
          </p:blipFill>
          <p:spPr>
            <a:xfrm>
              <a:off x="135551" y="2775119"/>
              <a:ext cx="577540" cy="1111476"/>
            </a:xfrm>
            <a:prstGeom prst="rect">
              <a:avLst/>
            </a:prstGeom>
          </p:spPr>
        </p:pic>
        <p:pic>
          <p:nvPicPr>
            <p:cNvPr id="136" name="Рисунок 135">
              <a:extLst>
                <a:ext uri="{FF2B5EF4-FFF2-40B4-BE49-F238E27FC236}">
                  <a16:creationId xmlns:a16="http://schemas.microsoft.com/office/drawing/2014/main" id="{3650A6B0-1116-4A9F-8608-FE6BD60209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49462" l="0" r="100000"/>
                      </a14:imgEffect>
                    </a14:imgLayer>
                  </a14:imgProps>
                </a:ext>
              </a:extLst>
            </a:blip>
            <a:srcRect l="90872" t="10786" r="-2187" b="50930"/>
            <a:stretch/>
          </p:blipFill>
          <p:spPr>
            <a:xfrm>
              <a:off x="5725058" y="2860515"/>
              <a:ext cx="577540" cy="1111476"/>
            </a:xfrm>
            <a:prstGeom prst="rect">
              <a:avLst/>
            </a:prstGeom>
          </p:spPr>
        </p:pic>
      </p:grpSp>
      <p:cxnSp>
        <p:nvCxnSpPr>
          <p:cNvPr id="191" name="Прямая соединительная линия 190">
            <a:extLst>
              <a:ext uri="{FF2B5EF4-FFF2-40B4-BE49-F238E27FC236}">
                <a16:creationId xmlns:a16="http://schemas.microsoft.com/office/drawing/2014/main" id="{720A094A-F345-4424-8E92-2135628FED53}"/>
              </a:ext>
            </a:extLst>
          </p:cNvPr>
          <p:cNvCxnSpPr>
            <a:cxnSpLocks/>
            <a:stCxn id="134" idx="2"/>
          </p:cNvCxnSpPr>
          <p:nvPr/>
        </p:nvCxnSpPr>
        <p:spPr>
          <a:xfrm flipH="1">
            <a:off x="3064507" y="2334500"/>
            <a:ext cx="3922" cy="3870357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9D0887DB-717B-4FCD-BDDA-4293EDC9FE2C}"/>
              </a:ext>
            </a:extLst>
          </p:cNvPr>
          <p:cNvSpPr txBox="1"/>
          <p:nvPr/>
        </p:nvSpPr>
        <p:spPr>
          <a:xfrm>
            <a:off x="2371664" y="2248928"/>
            <a:ext cx="1495605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Без сайта</a:t>
            </a:r>
          </a:p>
        </p:txBody>
      </p:sp>
      <p:sp>
        <p:nvSpPr>
          <p:cNvPr id="304" name="Овал 303">
            <a:extLst>
              <a:ext uri="{FF2B5EF4-FFF2-40B4-BE49-F238E27FC236}">
                <a16:creationId xmlns:a16="http://schemas.microsoft.com/office/drawing/2014/main" id="{DAA513D3-2D02-4385-8186-1D5A32EAA4A9}"/>
              </a:ext>
            </a:extLst>
          </p:cNvPr>
          <p:cNvSpPr/>
          <p:nvPr/>
        </p:nvSpPr>
        <p:spPr>
          <a:xfrm>
            <a:off x="7458541" y="3395364"/>
            <a:ext cx="797905" cy="797905"/>
          </a:xfrm>
          <a:prstGeom prst="ellipse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sz="900" dirty="0"/>
              <a:t>Спрос</a:t>
            </a:r>
            <a:endParaRPr lang="ru-RU" dirty="0"/>
          </a:p>
        </p:txBody>
      </p:sp>
      <p:cxnSp>
        <p:nvCxnSpPr>
          <p:cNvPr id="305" name="Прямая соединительная линия 304">
            <a:extLst>
              <a:ext uri="{FF2B5EF4-FFF2-40B4-BE49-F238E27FC236}">
                <a16:creationId xmlns:a16="http://schemas.microsoft.com/office/drawing/2014/main" id="{C47D23B9-D448-4032-B3CE-67CAC3FD48FF}"/>
              </a:ext>
            </a:extLst>
          </p:cNvPr>
          <p:cNvCxnSpPr>
            <a:stCxn id="304" idx="4"/>
          </p:cNvCxnSpPr>
          <p:nvPr/>
        </p:nvCxnSpPr>
        <p:spPr>
          <a:xfrm flipH="1">
            <a:off x="7854779" y="4193268"/>
            <a:ext cx="2714" cy="1085583"/>
          </a:xfrm>
          <a:prstGeom prst="line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306" name="Прямая соединительная линия 305">
            <a:extLst>
              <a:ext uri="{FF2B5EF4-FFF2-40B4-BE49-F238E27FC236}">
                <a16:creationId xmlns:a16="http://schemas.microsoft.com/office/drawing/2014/main" id="{0460E7A9-0CDB-4660-A91B-1F84CA04C7A1}"/>
              </a:ext>
            </a:extLst>
          </p:cNvPr>
          <p:cNvCxnSpPr>
            <a:cxnSpLocks/>
          </p:cNvCxnSpPr>
          <p:nvPr/>
        </p:nvCxnSpPr>
        <p:spPr>
          <a:xfrm>
            <a:off x="7854779" y="5278852"/>
            <a:ext cx="401666" cy="846755"/>
          </a:xfrm>
          <a:prstGeom prst="line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307" name="Прямая соединительная линия 306">
            <a:extLst>
              <a:ext uri="{FF2B5EF4-FFF2-40B4-BE49-F238E27FC236}">
                <a16:creationId xmlns:a16="http://schemas.microsoft.com/office/drawing/2014/main" id="{D382D650-6B65-4846-915C-C14BADA81854}"/>
              </a:ext>
            </a:extLst>
          </p:cNvPr>
          <p:cNvCxnSpPr>
            <a:cxnSpLocks/>
          </p:cNvCxnSpPr>
          <p:nvPr/>
        </p:nvCxnSpPr>
        <p:spPr>
          <a:xfrm flipH="1">
            <a:off x="7453113" y="5278852"/>
            <a:ext cx="401666" cy="846755"/>
          </a:xfrm>
          <a:prstGeom prst="line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309" name="Прямая соединительная линия 308">
            <a:extLst>
              <a:ext uri="{FF2B5EF4-FFF2-40B4-BE49-F238E27FC236}">
                <a16:creationId xmlns:a16="http://schemas.microsoft.com/office/drawing/2014/main" id="{C5D68C61-23E5-4FF0-BC11-FCAEDC3E426F}"/>
              </a:ext>
            </a:extLst>
          </p:cNvPr>
          <p:cNvCxnSpPr>
            <a:cxnSpLocks/>
          </p:cNvCxnSpPr>
          <p:nvPr/>
        </p:nvCxnSpPr>
        <p:spPr>
          <a:xfrm flipV="1">
            <a:off x="7854779" y="4320791"/>
            <a:ext cx="548124" cy="127590"/>
          </a:xfrm>
          <a:prstGeom prst="line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grpSp>
        <p:nvGrpSpPr>
          <p:cNvPr id="366" name="Группа 365">
            <a:extLst>
              <a:ext uri="{FF2B5EF4-FFF2-40B4-BE49-F238E27FC236}">
                <a16:creationId xmlns:a16="http://schemas.microsoft.com/office/drawing/2014/main" id="{13F05CB1-DDD2-49B5-9EF1-207A58B396E8}"/>
              </a:ext>
            </a:extLst>
          </p:cNvPr>
          <p:cNvGrpSpPr/>
          <p:nvPr/>
        </p:nvGrpSpPr>
        <p:grpSpPr>
          <a:xfrm flipH="1">
            <a:off x="8384923" y="3565943"/>
            <a:ext cx="589245" cy="754848"/>
            <a:chOff x="8369125" y="3393743"/>
            <a:chExt cx="630214" cy="691917"/>
          </a:xfrm>
        </p:grpSpPr>
        <p:cxnSp>
          <p:nvCxnSpPr>
            <p:cNvPr id="310" name="Прямая соединительная линия 309">
              <a:extLst>
                <a:ext uri="{FF2B5EF4-FFF2-40B4-BE49-F238E27FC236}">
                  <a16:creationId xmlns:a16="http://schemas.microsoft.com/office/drawing/2014/main" id="{FCCDB9DD-AC75-4BDE-93AB-E2A67B7B0B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18818" y="3583727"/>
              <a:ext cx="480521" cy="501933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11" name="Прямая соединительная линия 310">
              <a:extLst>
                <a:ext uri="{FF2B5EF4-FFF2-40B4-BE49-F238E27FC236}">
                  <a16:creationId xmlns:a16="http://schemas.microsoft.com/office/drawing/2014/main" id="{3FEBD008-E469-4093-9AD2-EC92E895F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8818" y="3442451"/>
              <a:ext cx="51489" cy="141276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12" name="Прямая соединительная линия 311">
              <a:extLst>
                <a:ext uri="{FF2B5EF4-FFF2-40B4-BE49-F238E27FC236}">
                  <a16:creationId xmlns:a16="http://schemas.microsoft.com/office/drawing/2014/main" id="{23BCC077-29C8-453E-93F6-A5E15CF3E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8818" y="3393743"/>
              <a:ext cx="0" cy="189984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13" name="Прямая соединительная линия 312">
              <a:extLst>
                <a:ext uri="{FF2B5EF4-FFF2-40B4-BE49-F238E27FC236}">
                  <a16:creationId xmlns:a16="http://schemas.microsoft.com/office/drawing/2014/main" id="{22EE4534-CDB0-4429-B2A0-BD19DC4BCD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24185" y="3393743"/>
              <a:ext cx="94633" cy="189984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14" name="Прямая соединительная линия 313">
              <a:extLst>
                <a:ext uri="{FF2B5EF4-FFF2-40B4-BE49-F238E27FC236}">
                  <a16:creationId xmlns:a16="http://schemas.microsoft.com/office/drawing/2014/main" id="{E5E0DD57-C329-4053-9F29-FFB79E4439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69125" y="3442451"/>
              <a:ext cx="149693" cy="141276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15" name="Прямая соединительная линия 314">
              <a:extLst>
                <a:ext uri="{FF2B5EF4-FFF2-40B4-BE49-F238E27FC236}">
                  <a16:creationId xmlns:a16="http://schemas.microsoft.com/office/drawing/2014/main" id="{C87419F1-7E2B-4E89-879E-BA9938A87B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24185" y="3548336"/>
              <a:ext cx="94633" cy="35390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grpSp>
        <p:nvGrpSpPr>
          <p:cNvPr id="316" name="Группа 315">
            <a:extLst>
              <a:ext uri="{FF2B5EF4-FFF2-40B4-BE49-F238E27FC236}">
                <a16:creationId xmlns:a16="http://schemas.microsoft.com/office/drawing/2014/main" id="{777645DF-DFF0-4CA5-9AE0-CBFCDB9AF62B}"/>
              </a:ext>
            </a:extLst>
          </p:cNvPr>
          <p:cNvGrpSpPr/>
          <p:nvPr/>
        </p:nvGrpSpPr>
        <p:grpSpPr>
          <a:xfrm flipV="1">
            <a:off x="7241820" y="4900253"/>
            <a:ext cx="294295" cy="613808"/>
            <a:chOff x="178109" y="3799556"/>
            <a:chExt cx="1142225" cy="1131667"/>
          </a:xfrm>
        </p:grpSpPr>
        <p:cxnSp>
          <p:nvCxnSpPr>
            <p:cNvPr id="318" name="Прямая соединительная линия 317">
              <a:extLst>
                <a:ext uri="{FF2B5EF4-FFF2-40B4-BE49-F238E27FC236}">
                  <a16:creationId xmlns:a16="http://schemas.microsoft.com/office/drawing/2014/main" id="{9688CF50-84A0-4A0A-A49C-7A01039F878D}"/>
                </a:ext>
              </a:extLst>
            </p:cNvPr>
            <p:cNvCxnSpPr/>
            <p:nvPr/>
          </p:nvCxnSpPr>
          <p:spPr>
            <a:xfrm flipH="1" flipV="1">
              <a:off x="534415" y="4110284"/>
              <a:ext cx="785919" cy="820939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19" name="Прямая соединительная линия 318">
              <a:extLst>
                <a:ext uri="{FF2B5EF4-FFF2-40B4-BE49-F238E27FC236}">
                  <a16:creationId xmlns:a16="http://schemas.microsoft.com/office/drawing/2014/main" id="{A36A9D93-5E88-4448-ADB3-9E51FF60B6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415" y="3879219"/>
              <a:ext cx="154778" cy="231065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20" name="Прямая соединительная линия 319">
              <a:extLst>
                <a:ext uri="{FF2B5EF4-FFF2-40B4-BE49-F238E27FC236}">
                  <a16:creationId xmlns:a16="http://schemas.microsoft.com/office/drawing/2014/main" id="{F873B015-B7D6-41E0-AA7A-1BA1BEC1F1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415" y="3827472"/>
              <a:ext cx="0" cy="282812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21" name="Прямая соединительная линия 320">
              <a:extLst>
                <a:ext uri="{FF2B5EF4-FFF2-40B4-BE49-F238E27FC236}">
                  <a16:creationId xmlns:a16="http://schemas.microsoft.com/office/drawing/2014/main" id="{7CEE198D-BB99-40CC-A8A5-B090E48CB8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8514" y="3799556"/>
              <a:ext cx="265900" cy="310728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22" name="Прямая соединительная линия 321">
              <a:extLst>
                <a:ext uri="{FF2B5EF4-FFF2-40B4-BE49-F238E27FC236}">
                  <a16:creationId xmlns:a16="http://schemas.microsoft.com/office/drawing/2014/main" id="{56CA6C91-77FF-4DF7-9265-2D44CCD180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09" y="3906926"/>
              <a:ext cx="356313" cy="203360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23" name="Прямая соединительная линия 322">
              <a:extLst>
                <a:ext uri="{FF2B5EF4-FFF2-40B4-BE49-F238E27FC236}">
                  <a16:creationId xmlns:a16="http://schemas.microsoft.com/office/drawing/2014/main" id="{46BC25B7-A7D8-4297-A589-B8484D092C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315" y="4083014"/>
              <a:ext cx="311100" cy="27270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cxnSp>
        <p:nvCxnSpPr>
          <p:cNvPr id="317" name="Прямая соединительная линия 316">
            <a:extLst>
              <a:ext uri="{FF2B5EF4-FFF2-40B4-BE49-F238E27FC236}">
                <a16:creationId xmlns:a16="http://schemas.microsoft.com/office/drawing/2014/main" id="{CDDFAE66-3D5E-4144-9E83-D7BFC92F89E0}"/>
              </a:ext>
            </a:extLst>
          </p:cNvPr>
          <p:cNvCxnSpPr>
            <a:cxnSpLocks/>
          </p:cNvCxnSpPr>
          <p:nvPr/>
        </p:nvCxnSpPr>
        <p:spPr>
          <a:xfrm flipH="1">
            <a:off x="7538829" y="4448380"/>
            <a:ext cx="315950" cy="451875"/>
          </a:xfrm>
          <a:prstGeom prst="line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325" name="Овал 324">
            <a:extLst>
              <a:ext uri="{FF2B5EF4-FFF2-40B4-BE49-F238E27FC236}">
                <a16:creationId xmlns:a16="http://schemas.microsoft.com/office/drawing/2014/main" id="{6ED8AD3A-4095-4C01-A73C-4289105B37DF}"/>
              </a:ext>
            </a:extLst>
          </p:cNvPr>
          <p:cNvSpPr/>
          <p:nvPr/>
        </p:nvSpPr>
        <p:spPr>
          <a:xfrm>
            <a:off x="9795178" y="3350686"/>
            <a:ext cx="797905" cy="797905"/>
          </a:xfrm>
          <a:prstGeom prst="ellipse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sz="700" dirty="0"/>
              <a:t>Предложение</a:t>
            </a:r>
            <a:endParaRPr lang="ru-RU" sz="1000" dirty="0"/>
          </a:p>
        </p:txBody>
      </p:sp>
      <p:cxnSp>
        <p:nvCxnSpPr>
          <p:cNvPr id="326" name="Прямая соединительная линия 325">
            <a:extLst>
              <a:ext uri="{FF2B5EF4-FFF2-40B4-BE49-F238E27FC236}">
                <a16:creationId xmlns:a16="http://schemas.microsoft.com/office/drawing/2014/main" id="{F060A1AF-4882-4694-AF53-45653D38E0A9}"/>
              </a:ext>
            </a:extLst>
          </p:cNvPr>
          <p:cNvCxnSpPr>
            <a:stCxn id="325" idx="4"/>
          </p:cNvCxnSpPr>
          <p:nvPr/>
        </p:nvCxnSpPr>
        <p:spPr>
          <a:xfrm flipH="1">
            <a:off x="10191417" y="4148591"/>
            <a:ext cx="2714" cy="1085584"/>
          </a:xfrm>
          <a:prstGeom prst="line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327" name="Прямая соединительная линия 326">
            <a:extLst>
              <a:ext uri="{FF2B5EF4-FFF2-40B4-BE49-F238E27FC236}">
                <a16:creationId xmlns:a16="http://schemas.microsoft.com/office/drawing/2014/main" id="{467F65FA-67FF-44C7-BFF3-C21BAD19AF94}"/>
              </a:ext>
            </a:extLst>
          </p:cNvPr>
          <p:cNvCxnSpPr>
            <a:cxnSpLocks/>
          </p:cNvCxnSpPr>
          <p:nvPr/>
        </p:nvCxnSpPr>
        <p:spPr>
          <a:xfrm>
            <a:off x="10191417" y="5234175"/>
            <a:ext cx="159348" cy="511154"/>
          </a:xfrm>
          <a:prstGeom prst="line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328" name="Прямая соединительная линия 327">
            <a:extLst>
              <a:ext uri="{FF2B5EF4-FFF2-40B4-BE49-F238E27FC236}">
                <a16:creationId xmlns:a16="http://schemas.microsoft.com/office/drawing/2014/main" id="{C9B52E56-E96D-4AC1-A3F9-7C1A76BFB1D6}"/>
              </a:ext>
            </a:extLst>
          </p:cNvPr>
          <p:cNvCxnSpPr>
            <a:cxnSpLocks/>
          </p:cNvCxnSpPr>
          <p:nvPr/>
        </p:nvCxnSpPr>
        <p:spPr>
          <a:xfrm flipH="1">
            <a:off x="9951813" y="5234175"/>
            <a:ext cx="239605" cy="540061"/>
          </a:xfrm>
          <a:prstGeom prst="line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330" name="Прямая соединительная линия 329">
            <a:extLst>
              <a:ext uri="{FF2B5EF4-FFF2-40B4-BE49-F238E27FC236}">
                <a16:creationId xmlns:a16="http://schemas.microsoft.com/office/drawing/2014/main" id="{4F825CDB-132C-4789-91B6-284A8BE7165F}"/>
              </a:ext>
            </a:extLst>
          </p:cNvPr>
          <p:cNvCxnSpPr>
            <a:cxnSpLocks/>
          </p:cNvCxnSpPr>
          <p:nvPr/>
        </p:nvCxnSpPr>
        <p:spPr>
          <a:xfrm>
            <a:off x="10191417" y="4403703"/>
            <a:ext cx="370589" cy="451873"/>
          </a:xfrm>
          <a:prstGeom prst="line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grpSp>
        <p:nvGrpSpPr>
          <p:cNvPr id="331" name="Группа 330">
            <a:extLst>
              <a:ext uri="{FF2B5EF4-FFF2-40B4-BE49-F238E27FC236}">
                <a16:creationId xmlns:a16="http://schemas.microsoft.com/office/drawing/2014/main" id="{DB95AFF5-410D-4B5A-A93E-AF0FB1924996}"/>
              </a:ext>
            </a:extLst>
          </p:cNvPr>
          <p:cNvGrpSpPr/>
          <p:nvPr/>
        </p:nvGrpSpPr>
        <p:grpSpPr>
          <a:xfrm>
            <a:off x="9110095" y="4320791"/>
            <a:ext cx="783706" cy="540061"/>
            <a:chOff x="5666693" y="1956366"/>
            <a:chExt cx="941774" cy="1270984"/>
          </a:xfrm>
        </p:grpSpPr>
        <p:cxnSp>
          <p:nvCxnSpPr>
            <p:cNvPr id="340" name="Прямая соединительная линия 339">
              <a:extLst>
                <a:ext uri="{FF2B5EF4-FFF2-40B4-BE49-F238E27FC236}">
                  <a16:creationId xmlns:a16="http://schemas.microsoft.com/office/drawing/2014/main" id="{2D15A173-EBE1-4427-95AF-52C1D7C034D4}"/>
                </a:ext>
              </a:extLst>
            </p:cNvPr>
            <p:cNvCxnSpPr>
              <a:endCxn id="325" idx="7"/>
            </p:cNvCxnSpPr>
            <p:nvPr/>
          </p:nvCxnSpPr>
          <p:spPr>
            <a:xfrm flipH="1" flipV="1">
              <a:off x="5822548" y="2406411"/>
              <a:ext cx="785919" cy="820939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41" name="Прямая соединительная линия 340">
              <a:extLst>
                <a:ext uri="{FF2B5EF4-FFF2-40B4-BE49-F238E27FC236}">
                  <a16:creationId xmlns:a16="http://schemas.microsoft.com/office/drawing/2014/main" id="{05842532-4873-4396-B755-F9DA9155D6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8815" y="2051116"/>
              <a:ext cx="32044" cy="357190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42" name="Прямая соединительная линия 341">
              <a:extLst>
                <a:ext uri="{FF2B5EF4-FFF2-40B4-BE49-F238E27FC236}">
                  <a16:creationId xmlns:a16="http://schemas.microsoft.com/office/drawing/2014/main" id="{27267BC7-EB83-4711-9272-C88E9AF7FD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17205" y="1956366"/>
              <a:ext cx="97511" cy="449413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43" name="Прямая соединительная линия 342">
              <a:extLst>
                <a:ext uri="{FF2B5EF4-FFF2-40B4-BE49-F238E27FC236}">
                  <a16:creationId xmlns:a16="http://schemas.microsoft.com/office/drawing/2014/main" id="{FFCED2DD-47AA-4D6F-B9FC-31C8014275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66693" y="2088166"/>
              <a:ext cx="153932" cy="332720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44" name="Прямая соединительная линия 343">
              <a:extLst>
                <a:ext uri="{FF2B5EF4-FFF2-40B4-BE49-F238E27FC236}">
                  <a16:creationId xmlns:a16="http://schemas.microsoft.com/office/drawing/2014/main" id="{4B2A317B-A4C1-4826-8DF0-569B05F512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9559" y="2425097"/>
              <a:ext cx="144308" cy="49059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45" name="Прямая соединительная линия 344">
              <a:extLst>
                <a:ext uri="{FF2B5EF4-FFF2-40B4-BE49-F238E27FC236}">
                  <a16:creationId xmlns:a16="http://schemas.microsoft.com/office/drawing/2014/main" id="{94F4B0BC-51F5-4CB2-A09E-7AA93B046F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1441" y="2362840"/>
              <a:ext cx="83147" cy="214471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grpSp>
        <p:nvGrpSpPr>
          <p:cNvPr id="332" name="Группа 331">
            <a:extLst>
              <a:ext uri="{FF2B5EF4-FFF2-40B4-BE49-F238E27FC236}">
                <a16:creationId xmlns:a16="http://schemas.microsoft.com/office/drawing/2014/main" id="{63FF1F7B-BE71-49BB-92A6-A97C4F44E695}"/>
              </a:ext>
            </a:extLst>
          </p:cNvPr>
          <p:cNvGrpSpPr/>
          <p:nvPr/>
        </p:nvGrpSpPr>
        <p:grpSpPr>
          <a:xfrm flipV="1">
            <a:off x="10010554" y="4870777"/>
            <a:ext cx="563112" cy="511155"/>
            <a:chOff x="313287" y="3671277"/>
            <a:chExt cx="1007047" cy="1259946"/>
          </a:xfrm>
        </p:grpSpPr>
        <p:cxnSp>
          <p:nvCxnSpPr>
            <p:cNvPr id="334" name="Прямая соединительная линия 333">
              <a:extLst>
                <a:ext uri="{FF2B5EF4-FFF2-40B4-BE49-F238E27FC236}">
                  <a16:creationId xmlns:a16="http://schemas.microsoft.com/office/drawing/2014/main" id="{6618E788-4857-4F26-93C1-15FC65B9D9CF}"/>
                </a:ext>
              </a:extLst>
            </p:cNvPr>
            <p:cNvCxnSpPr/>
            <p:nvPr/>
          </p:nvCxnSpPr>
          <p:spPr>
            <a:xfrm flipH="1" flipV="1">
              <a:off x="534415" y="4110284"/>
              <a:ext cx="785919" cy="820939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35" name="Прямая соединительная линия 334">
              <a:extLst>
                <a:ext uri="{FF2B5EF4-FFF2-40B4-BE49-F238E27FC236}">
                  <a16:creationId xmlns:a16="http://schemas.microsoft.com/office/drawing/2014/main" id="{6FA1DB12-579A-467D-93F8-F43CD1D61B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9429" y="3671277"/>
              <a:ext cx="44984" cy="439005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36" name="Прямая соединительная линия 335">
              <a:extLst>
                <a:ext uri="{FF2B5EF4-FFF2-40B4-BE49-F238E27FC236}">
                  <a16:creationId xmlns:a16="http://schemas.microsoft.com/office/drawing/2014/main" id="{778DE051-29F6-4BD0-9813-9F16A423FD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9645" y="3694732"/>
              <a:ext cx="154771" cy="415550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37" name="Прямая соединительная линия 336">
              <a:extLst>
                <a:ext uri="{FF2B5EF4-FFF2-40B4-BE49-F238E27FC236}">
                  <a16:creationId xmlns:a16="http://schemas.microsoft.com/office/drawing/2014/main" id="{00DCF965-4C99-4048-BA3E-6BCC65F0FB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3287" y="3851296"/>
              <a:ext cx="221127" cy="258985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38" name="Прямая соединительная линия 337">
              <a:extLst>
                <a:ext uri="{FF2B5EF4-FFF2-40B4-BE49-F238E27FC236}">
                  <a16:creationId xmlns:a16="http://schemas.microsoft.com/office/drawing/2014/main" id="{25CEBF6A-D231-4A80-86E1-02A5E25A1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079" y="4110287"/>
              <a:ext cx="200343" cy="51740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39" name="Прямая соединительная линия 338">
              <a:extLst>
                <a:ext uri="{FF2B5EF4-FFF2-40B4-BE49-F238E27FC236}">
                  <a16:creationId xmlns:a16="http://schemas.microsoft.com/office/drawing/2014/main" id="{C7E67E10-C84C-4EBD-91CE-2A021E8EB6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644" y="4110281"/>
              <a:ext cx="154771" cy="283455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cxnSp>
        <p:nvCxnSpPr>
          <p:cNvPr id="333" name="Прямая соединительная линия 332">
            <a:extLst>
              <a:ext uri="{FF2B5EF4-FFF2-40B4-BE49-F238E27FC236}">
                <a16:creationId xmlns:a16="http://schemas.microsoft.com/office/drawing/2014/main" id="{F93006B4-3E79-46B9-9369-0DB8BC2D0AFB}"/>
              </a:ext>
            </a:extLst>
          </p:cNvPr>
          <p:cNvCxnSpPr>
            <a:cxnSpLocks/>
          </p:cNvCxnSpPr>
          <p:nvPr/>
        </p:nvCxnSpPr>
        <p:spPr>
          <a:xfrm flipH="1">
            <a:off x="9875467" y="4403702"/>
            <a:ext cx="315950" cy="451875"/>
          </a:xfrm>
          <a:prstGeom prst="line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grpSp>
        <p:nvGrpSpPr>
          <p:cNvPr id="347" name="Группа 346">
            <a:extLst>
              <a:ext uri="{FF2B5EF4-FFF2-40B4-BE49-F238E27FC236}">
                <a16:creationId xmlns:a16="http://schemas.microsoft.com/office/drawing/2014/main" id="{29215C2A-3332-4452-8EE4-1E5A681ECF88}"/>
              </a:ext>
            </a:extLst>
          </p:cNvPr>
          <p:cNvGrpSpPr/>
          <p:nvPr/>
        </p:nvGrpSpPr>
        <p:grpSpPr>
          <a:xfrm>
            <a:off x="6225738" y="4494932"/>
            <a:ext cx="5773424" cy="2176262"/>
            <a:chOff x="18714" y="3683405"/>
            <a:chExt cx="6042295" cy="1576806"/>
          </a:xfrm>
        </p:grpSpPr>
        <p:pic>
          <p:nvPicPr>
            <p:cNvPr id="353" name="Рисунок 352">
              <a:extLst>
                <a:ext uri="{FF2B5EF4-FFF2-40B4-BE49-F238E27FC236}">
                  <a16:creationId xmlns:a16="http://schemas.microsoft.com/office/drawing/2014/main" id="{77909467-6F4E-4502-BC97-7A074051D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6237" b="100000" l="0" r="100000"/>
                      </a14:imgEffect>
                    </a14:imgLayer>
                  </a14:imgProps>
                </a:ext>
              </a:extLst>
            </a:blip>
            <a:srcRect l="8711" t="89977" r="8366" b="1"/>
            <a:stretch/>
          </p:blipFill>
          <p:spPr>
            <a:xfrm>
              <a:off x="520073" y="4969251"/>
              <a:ext cx="5012822" cy="290960"/>
            </a:xfrm>
            <a:prstGeom prst="rect">
              <a:avLst/>
            </a:prstGeom>
          </p:spPr>
        </p:pic>
        <p:pic>
          <p:nvPicPr>
            <p:cNvPr id="354" name="Рисунок 353">
              <a:extLst>
                <a:ext uri="{FF2B5EF4-FFF2-40B4-BE49-F238E27FC236}">
                  <a16:creationId xmlns:a16="http://schemas.microsoft.com/office/drawing/2014/main" id="{4C670F30-7520-41E0-95F3-26AA14A8F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6237" b="100000" l="0" r="100000"/>
                      </a14:imgEffect>
                    </a14:imgLayer>
                  </a14:imgProps>
                </a:ext>
              </a:extLst>
            </a:blip>
            <a:srcRect t="46619" r="88541"/>
            <a:stretch/>
          </p:blipFill>
          <p:spPr>
            <a:xfrm>
              <a:off x="18714" y="3710400"/>
              <a:ext cx="584881" cy="1549811"/>
            </a:xfrm>
            <a:prstGeom prst="rect">
              <a:avLst/>
            </a:prstGeom>
          </p:spPr>
        </p:pic>
        <p:pic>
          <p:nvPicPr>
            <p:cNvPr id="355" name="Рисунок 354">
              <a:extLst>
                <a:ext uri="{FF2B5EF4-FFF2-40B4-BE49-F238E27FC236}">
                  <a16:creationId xmlns:a16="http://schemas.microsoft.com/office/drawing/2014/main" id="{66680583-9764-4B19-9989-C338BE7E4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6237" b="100000" l="0" r="100000"/>
                      </a14:imgEffect>
                    </a14:imgLayer>
                  </a14:imgProps>
                </a:ext>
              </a:extLst>
            </a:blip>
            <a:srcRect l="82793" t="45789" r="-566" b="830"/>
            <a:stretch/>
          </p:blipFill>
          <p:spPr>
            <a:xfrm>
              <a:off x="5153878" y="3683405"/>
              <a:ext cx="907131" cy="1549811"/>
            </a:xfrm>
            <a:prstGeom prst="rect">
              <a:avLst/>
            </a:prstGeom>
          </p:spPr>
        </p:pic>
      </p:grpSp>
      <p:pic>
        <p:nvPicPr>
          <p:cNvPr id="348" name="Рисунок 347">
            <a:extLst>
              <a:ext uri="{FF2B5EF4-FFF2-40B4-BE49-F238E27FC236}">
                <a16:creationId xmlns:a16="http://schemas.microsoft.com/office/drawing/2014/main" id="{9354980D-B66B-420B-8085-B5AE741C50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462" l="0" r="100000"/>
                    </a14:imgEffect>
                  </a14:imgLayer>
                </a14:imgProps>
              </a:ext>
            </a:extLst>
          </a:blip>
          <a:srcRect l="90872" t="671" r="-2187" b="50930"/>
          <a:stretch/>
        </p:blipFill>
        <p:spPr>
          <a:xfrm>
            <a:off x="11529385" y="1892366"/>
            <a:ext cx="551840" cy="1939360"/>
          </a:xfrm>
          <a:prstGeom prst="rect">
            <a:avLst/>
          </a:prstGeom>
        </p:spPr>
      </p:pic>
      <p:pic>
        <p:nvPicPr>
          <p:cNvPr id="349" name="Рисунок 348">
            <a:extLst>
              <a:ext uri="{FF2B5EF4-FFF2-40B4-BE49-F238E27FC236}">
                <a16:creationId xmlns:a16="http://schemas.microsoft.com/office/drawing/2014/main" id="{71A06F1D-DCF4-4733-89AB-DB8FF6D63F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462" l="0" r="100000"/>
                    </a14:imgEffect>
                  </a14:imgLayer>
                </a14:imgProps>
              </a:ext>
            </a:extLst>
          </a:blip>
          <a:srcRect l="-647" t="497" r="89332" b="51104"/>
          <a:stretch/>
        </p:blipFill>
        <p:spPr>
          <a:xfrm>
            <a:off x="6190895" y="1892366"/>
            <a:ext cx="551840" cy="1939360"/>
          </a:xfrm>
          <a:prstGeom prst="rect">
            <a:avLst/>
          </a:prstGeom>
        </p:spPr>
      </p:pic>
      <p:pic>
        <p:nvPicPr>
          <p:cNvPr id="350" name="Рисунок 349">
            <a:extLst>
              <a:ext uri="{FF2B5EF4-FFF2-40B4-BE49-F238E27FC236}">
                <a16:creationId xmlns:a16="http://schemas.microsoft.com/office/drawing/2014/main" id="{A3D4705E-0B1D-4E21-B2AC-105D364ADE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462" l="0" r="100000"/>
                    </a14:imgEffect>
                  </a14:imgLayer>
                </a14:imgProps>
              </a:ext>
            </a:extLst>
          </a:blip>
          <a:srcRect l="8490" t="497" r="46609" b="88469"/>
          <a:stretch/>
        </p:blipFill>
        <p:spPr>
          <a:xfrm>
            <a:off x="6609823" y="1892366"/>
            <a:ext cx="4979690" cy="442134"/>
          </a:xfrm>
          <a:prstGeom prst="rect">
            <a:avLst/>
          </a:prstGeom>
        </p:spPr>
      </p:pic>
      <p:pic>
        <p:nvPicPr>
          <p:cNvPr id="351" name="Рисунок 350">
            <a:extLst>
              <a:ext uri="{FF2B5EF4-FFF2-40B4-BE49-F238E27FC236}">
                <a16:creationId xmlns:a16="http://schemas.microsoft.com/office/drawing/2014/main" id="{E0395B86-004F-4524-8F01-07BBB3BC99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462" l="0" r="100000"/>
                    </a14:imgEffect>
                  </a14:imgLayer>
                </a14:imgProps>
              </a:ext>
            </a:extLst>
          </a:blip>
          <a:srcRect l="-647" t="10613" r="89332" b="51104"/>
          <a:stretch/>
        </p:blipFill>
        <p:spPr>
          <a:xfrm>
            <a:off x="6187799" y="3138854"/>
            <a:ext cx="551840" cy="1534027"/>
          </a:xfrm>
          <a:prstGeom prst="rect">
            <a:avLst/>
          </a:prstGeom>
        </p:spPr>
      </p:pic>
      <p:pic>
        <p:nvPicPr>
          <p:cNvPr id="352" name="Рисунок 351">
            <a:extLst>
              <a:ext uri="{FF2B5EF4-FFF2-40B4-BE49-F238E27FC236}">
                <a16:creationId xmlns:a16="http://schemas.microsoft.com/office/drawing/2014/main" id="{4D9FB896-D1B8-4D8E-8B4A-B58E167C46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462" l="0" r="100000"/>
                    </a14:imgEffect>
                  </a14:imgLayer>
                </a14:imgProps>
              </a:ext>
            </a:extLst>
          </a:blip>
          <a:srcRect l="90872" t="10786" r="-2187" b="50930"/>
          <a:stretch/>
        </p:blipFill>
        <p:spPr>
          <a:xfrm>
            <a:off x="11528583" y="3256715"/>
            <a:ext cx="551840" cy="1534027"/>
          </a:xfrm>
          <a:prstGeom prst="rect">
            <a:avLst/>
          </a:prstGeom>
        </p:spPr>
      </p:pic>
      <p:sp>
        <p:nvSpPr>
          <p:cNvPr id="357" name="TextBox 356">
            <a:extLst>
              <a:ext uri="{FF2B5EF4-FFF2-40B4-BE49-F238E27FC236}">
                <a16:creationId xmlns:a16="http://schemas.microsoft.com/office/drawing/2014/main" id="{B9E35230-70FF-44BA-91E3-70D7C1F7B3B9}"/>
              </a:ext>
            </a:extLst>
          </p:cNvPr>
          <p:cNvSpPr txBox="1"/>
          <p:nvPr/>
        </p:nvSpPr>
        <p:spPr>
          <a:xfrm>
            <a:off x="8402903" y="2248928"/>
            <a:ext cx="1495605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С сайтом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045CE52-41EC-446C-B4AC-C4D44C8C9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1471" y="3744768"/>
            <a:ext cx="725011" cy="302088"/>
          </a:xfrm>
          <a:prstGeom prst="rect">
            <a:avLst/>
          </a:prstGeom>
        </p:spPr>
      </p:pic>
      <p:pic>
        <p:nvPicPr>
          <p:cNvPr id="358" name="Рисунок 357">
            <a:extLst>
              <a:ext uri="{FF2B5EF4-FFF2-40B4-BE49-F238E27FC236}">
                <a16:creationId xmlns:a16="http://schemas.microsoft.com/office/drawing/2014/main" id="{C5F543C6-5583-4482-91A3-4A118429D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3737" y="3726059"/>
            <a:ext cx="725011" cy="302088"/>
          </a:xfrm>
          <a:prstGeom prst="rect">
            <a:avLst/>
          </a:prstGeom>
        </p:spPr>
      </p:pic>
      <p:cxnSp>
        <p:nvCxnSpPr>
          <p:cNvPr id="370" name="Прямая соединительная линия 369">
            <a:extLst>
              <a:ext uri="{FF2B5EF4-FFF2-40B4-BE49-F238E27FC236}">
                <a16:creationId xmlns:a16="http://schemas.microsoft.com/office/drawing/2014/main" id="{FAB589DF-A847-4C61-8F5C-E95EEAD6AA78}"/>
              </a:ext>
            </a:extLst>
          </p:cNvPr>
          <p:cNvCxnSpPr>
            <a:cxnSpLocks/>
          </p:cNvCxnSpPr>
          <p:nvPr/>
        </p:nvCxnSpPr>
        <p:spPr>
          <a:xfrm>
            <a:off x="9951813" y="5765576"/>
            <a:ext cx="187589" cy="439281"/>
          </a:xfrm>
          <a:prstGeom prst="line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374" name="Прямая соединительная линия 373">
            <a:extLst>
              <a:ext uri="{FF2B5EF4-FFF2-40B4-BE49-F238E27FC236}">
                <a16:creationId xmlns:a16="http://schemas.microsoft.com/office/drawing/2014/main" id="{CEBC5333-BED1-47A3-96DD-7AE49827AD12}"/>
              </a:ext>
            </a:extLst>
          </p:cNvPr>
          <p:cNvCxnSpPr>
            <a:cxnSpLocks/>
          </p:cNvCxnSpPr>
          <p:nvPr/>
        </p:nvCxnSpPr>
        <p:spPr>
          <a:xfrm>
            <a:off x="10345607" y="5738041"/>
            <a:ext cx="494952" cy="211544"/>
          </a:xfrm>
          <a:prstGeom prst="line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009024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FB7334-9348-4763-89B8-0BA41C61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blipFill>
                  <a:blip r:embed="rId2"/>
                  <a:stretch>
                    <a:fillRect/>
                  </a:stretch>
                </a:blipFill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EB3C0-9881-42C2-ACD6-F33E23A62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3"/>
            <a:ext cx="10515600" cy="47065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2400" dirty="0">
                <a:latin typeface="+mj-lt"/>
              </a:rPr>
              <a:t>Представим себе такую ситуацию: </a:t>
            </a:r>
          </a:p>
          <a:p>
            <a:r>
              <a:rPr lang="ru-RU" sz="2400" dirty="0">
                <a:latin typeface="+mj-lt"/>
              </a:rPr>
              <a:t>Человек X работает в некоторой компании. Зарплату выдают в конце каждого месяца. Через 20 дней после получения денег Человек X понёс непредвиденные расходы, таким образом, до следующей зарплаты остаётся 10 дней, а есть что-то же нужно!</a:t>
            </a:r>
          </a:p>
          <a:p>
            <a:r>
              <a:rPr lang="ru-RU" sz="2400" dirty="0">
                <a:latin typeface="+mj-lt"/>
              </a:rPr>
              <a:t>Бабушка Y купила новое кресло, она дамочка крепкая, но сама поднять покупку в квартиру не сможет. </a:t>
            </a:r>
          </a:p>
          <a:p>
            <a:pPr marL="0" indent="0">
              <a:buNone/>
            </a:pPr>
            <a:r>
              <a:rPr lang="ru-RU" sz="2400" dirty="0">
                <a:latin typeface="+mj-lt"/>
              </a:rPr>
              <a:t>Сайт для поиска быстрой работы – идеальное решение для таких случаев. </a:t>
            </a:r>
          </a:p>
          <a:p>
            <a:pPr marL="0" indent="0">
              <a:buNone/>
            </a:pPr>
            <a:r>
              <a:rPr lang="ru-RU" sz="2400" dirty="0">
                <a:latin typeface="+mj-lt"/>
              </a:rPr>
              <a:t>Бабушка Y должна запросить услугу, просто заполнив анкету на платформе. Человек X заходит на сайт и выбирает работу, например, «поднять кресло на 6 этаж». </a:t>
            </a:r>
          </a:p>
          <a:p>
            <a:pPr marL="0" indent="0">
              <a:buNone/>
            </a:pPr>
            <a:r>
              <a:rPr lang="ru-RU" sz="2400" dirty="0">
                <a:latin typeface="+mj-lt"/>
              </a:rPr>
              <a:t>Итак, все в выигрыше!</a:t>
            </a:r>
          </a:p>
        </p:txBody>
      </p:sp>
    </p:spTree>
    <p:extLst>
      <p:ext uri="{BB962C8B-B14F-4D97-AF65-F5344CB8AC3E}">
        <p14:creationId xmlns:p14="http://schemas.microsoft.com/office/powerpoint/2010/main" val="1576227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B5300C-1B9A-4514-A021-A080B16B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blipFill>
                  <a:blip r:embed="rId2"/>
                  <a:stretch>
                    <a:fillRect/>
                  </a:stretch>
                </a:blipFill>
              </a:rPr>
              <a:t>Цель</a:t>
            </a:r>
            <a:r>
              <a:rPr lang="ru-RU" sz="2800" dirty="0"/>
              <a:t> – создать сайт для поиска быстрой работы (предоставления услуг).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6120C0-87E4-4312-9C3D-F660BF948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blipFill>
                  <a:blip r:embed="rId2"/>
                  <a:stretch>
                    <a:fillRect/>
                  </a:stretch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Придумать функционал для работодателя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Придумать функционал для искателя работы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шаблон сайта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Освоить необходимые технологии и методы для написания сайта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базу данных пользователей и работ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идеи.</a:t>
            </a:r>
          </a:p>
        </p:txBody>
      </p:sp>
    </p:spTree>
    <p:extLst>
      <p:ext uri="{BB962C8B-B14F-4D97-AF65-F5344CB8AC3E}">
        <p14:creationId xmlns:p14="http://schemas.microsoft.com/office/powerpoint/2010/main" val="201300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D56E0-64C4-44A0-8E18-AD19BC622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blipFill>
                  <a:blip r:embed="rId2"/>
                  <a:stretch>
                    <a:fillRect/>
                  </a:stretch>
                </a:blipFill>
              </a:rPr>
              <a:t>Страницы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7CEA99-514C-4279-92DC-279D72EEC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Вход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Регистрация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Запрошенные услуги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работы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Редактирование работы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Подробное описание услуги</a:t>
            </a: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842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A7D211-69C0-4AA1-B129-5C9CC7C0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03" y="2057182"/>
            <a:ext cx="5164916" cy="449633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83A087-666B-4A01-BE7A-4487A1FB0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08" y="304483"/>
            <a:ext cx="3329066" cy="458541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B5DCD7-B841-48C4-A7A8-0BFBBC59B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841" y="2107705"/>
            <a:ext cx="5038745" cy="43952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C20895-8F8C-4BC9-948D-DA90DBD37F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02" t="13642" r="34682" b="12314"/>
          <a:stretch/>
        </p:blipFill>
        <p:spPr>
          <a:xfrm>
            <a:off x="9393213" y="481166"/>
            <a:ext cx="2621814" cy="261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47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C99A8CDF-70AE-4A44-98ED-50AF4FA2F33B}"/>
              </a:ext>
            </a:extLst>
          </p:cNvPr>
          <p:cNvSpPr/>
          <p:nvPr/>
        </p:nvSpPr>
        <p:spPr>
          <a:xfrm>
            <a:off x="899568" y="2056808"/>
            <a:ext cx="2885997" cy="797510"/>
          </a:xfrm>
          <a:prstGeom prst="rect">
            <a:avLst/>
          </a:prstGeom>
          <a:gradFill rotWithShape="1">
            <a:gsLst>
              <a:gs pos="0">
                <a:srgbClr val="E48312">
                  <a:tint val="65000"/>
                  <a:shade val="92000"/>
                  <a:satMod val="130000"/>
                </a:srgbClr>
              </a:gs>
              <a:gs pos="45000">
                <a:srgbClr val="E48312">
                  <a:tint val="60000"/>
                  <a:shade val="99000"/>
                  <a:satMod val="120000"/>
                </a:srgbClr>
              </a:gs>
              <a:gs pos="100000">
                <a:srgbClr val="E48312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E4831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Зарегистрироваться/войти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1326758-7F1C-4D89-81F2-DA4ABD54F527}"/>
              </a:ext>
            </a:extLst>
          </p:cNvPr>
          <p:cNvSpPr/>
          <p:nvPr/>
        </p:nvSpPr>
        <p:spPr>
          <a:xfrm>
            <a:off x="5854887" y="5174568"/>
            <a:ext cx="3080702" cy="1092344"/>
          </a:xfrm>
          <a:prstGeom prst="rect">
            <a:avLst/>
          </a:prstGeom>
          <a:gradFill rotWithShape="1">
            <a:gsLst>
              <a:gs pos="0">
                <a:srgbClr val="E48312">
                  <a:tint val="65000"/>
                  <a:shade val="92000"/>
                  <a:satMod val="130000"/>
                </a:srgbClr>
              </a:gs>
              <a:gs pos="45000">
                <a:srgbClr val="E48312">
                  <a:tint val="60000"/>
                  <a:shade val="99000"/>
                  <a:satMod val="120000"/>
                </a:srgbClr>
              </a:gs>
              <a:gs pos="100000">
                <a:srgbClr val="E48312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E4831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Получать сообщение в </a:t>
            </a:r>
            <a:r>
              <a:rPr kumimoji="0" lang="ru-RU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vk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 состоянии работы и аккаунта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646FDD2-E102-4FF8-865C-BC6E177D43A4}"/>
              </a:ext>
            </a:extLst>
          </p:cNvPr>
          <p:cNvSpPr/>
          <p:nvPr/>
        </p:nvSpPr>
        <p:spPr>
          <a:xfrm>
            <a:off x="4533527" y="4192242"/>
            <a:ext cx="2475517" cy="539556"/>
          </a:xfrm>
          <a:prstGeom prst="rect">
            <a:avLst/>
          </a:prstGeom>
          <a:gradFill rotWithShape="1">
            <a:gsLst>
              <a:gs pos="0">
                <a:srgbClr val="E48312">
                  <a:tint val="65000"/>
                  <a:shade val="92000"/>
                  <a:satMod val="130000"/>
                </a:srgbClr>
              </a:gs>
              <a:gs pos="45000">
                <a:srgbClr val="E48312">
                  <a:tint val="60000"/>
                  <a:shade val="99000"/>
                  <a:satMod val="120000"/>
                </a:srgbClr>
              </a:gs>
              <a:gs pos="100000">
                <a:srgbClr val="E48312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E4831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Удалить работу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C10DFF8-D8F7-4A4A-90A2-ACCE6A534FB0}"/>
              </a:ext>
            </a:extLst>
          </p:cNvPr>
          <p:cNvSpPr/>
          <p:nvPr/>
        </p:nvSpPr>
        <p:spPr>
          <a:xfrm>
            <a:off x="4527609" y="3446587"/>
            <a:ext cx="2475517" cy="539556"/>
          </a:xfrm>
          <a:prstGeom prst="rect">
            <a:avLst/>
          </a:prstGeom>
          <a:gradFill rotWithShape="1">
            <a:gsLst>
              <a:gs pos="0">
                <a:srgbClr val="E48312">
                  <a:tint val="65000"/>
                  <a:shade val="92000"/>
                  <a:satMod val="130000"/>
                </a:srgbClr>
              </a:gs>
              <a:gs pos="45000">
                <a:srgbClr val="E48312">
                  <a:tint val="60000"/>
                  <a:shade val="99000"/>
                  <a:satMod val="120000"/>
                </a:srgbClr>
              </a:gs>
              <a:gs pos="100000">
                <a:srgbClr val="E48312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E4831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Изменить работу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C38A2C7-A9D9-409B-B417-C5426074BD91}"/>
              </a:ext>
            </a:extLst>
          </p:cNvPr>
          <p:cNvSpPr/>
          <p:nvPr/>
        </p:nvSpPr>
        <p:spPr>
          <a:xfrm>
            <a:off x="4527611" y="2740906"/>
            <a:ext cx="2475517" cy="539556"/>
          </a:xfrm>
          <a:prstGeom prst="rect">
            <a:avLst/>
          </a:prstGeom>
          <a:gradFill rotWithShape="1">
            <a:gsLst>
              <a:gs pos="0">
                <a:srgbClr val="E48312">
                  <a:tint val="65000"/>
                  <a:shade val="92000"/>
                  <a:satMod val="130000"/>
                </a:srgbClr>
              </a:gs>
              <a:gs pos="45000">
                <a:srgbClr val="E48312">
                  <a:tint val="60000"/>
                  <a:shade val="99000"/>
                  <a:satMod val="120000"/>
                </a:srgbClr>
              </a:gs>
              <a:gs pos="100000">
                <a:srgbClr val="E48312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E4831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Добавить работу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15C9312-2278-4484-825C-762B9974DD11}"/>
              </a:ext>
            </a:extLst>
          </p:cNvPr>
          <p:cNvSpPr/>
          <p:nvPr/>
        </p:nvSpPr>
        <p:spPr>
          <a:xfrm>
            <a:off x="7982077" y="3373318"/>
            <a:ext cx="2778710" cy="585365"/>
          </a:xfrm>
          <a:prstGeom prst="rect">
            <a:avLst/>
          </a:prstGeom>
          <a:gradFill rotWithShape="1">
            <a:gsLst>
              <a:gs pos="0">
                <a:srgbClr val="E48312">
                  <a:tint val="65000"/>
                  <a:shade val="92000"/>
                  <a:satMod val="130000"/>
                </a:srgbClr>
              </a:gs>
              <a:gs pos="45000">
                <a:srgbClr val="E48312">
                  <a:tint val="60000"/>
                  <a:shade val="99000"/>
                  <a:satMod val="120000"/>
                </a:srgbClr>
              </a:gs>
              <a:gs pos="100000">
                <a:srgbClr val="E48312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E4831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Отказаться от работы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B4567712-B1D5-4950-9F1E-650A25BE2DC6}"/>
              </a:ext>
            </a:extLst>
          </p:cNvPr>
          <p:cNvSpPr/>
          <p:nvPr/>
        </p:nvSpPr>
        <p:spPr>
          <a:xfrm>
            <a:off x="7982077" y="4187073"/>
            <a:ext cx="2778710" cy="585366"/>
          </a:xfrm>
          <a:prstGeom prst="rect">
            <a:avLst/>
          </a:prstGeom>
          <a:gradFill rotWithShape="1">
            <a:gsLst>
              <a:gs pos="0">
                <a:srgbClr val="E48312">
                  <a:tint val="65000"/>
                  <a:shade val="92000"/>
                  <a:satMod val="130000"/>
                </a:srgbClr>
              </a:gs>
              <a:gs pos="45000">
                <a:srgbClr val="E48312">
                  <a:tint val="60000"/>
                  <a:shade val="99000"/>
                  <a:satMod val="120000"/>
                </a:srgbClr>
              </a:gs>
              <a:gs pos="100000">
                <a:srgbClr val="E48312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E4831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Взяться за работу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2082CE0-3AC7-410C-A0B2-204FCC68E09F}"/>
              </a:ext>
            </a:extLst>
          </p:cNvPr>
          <p:cNvSpPr/>
          <p:nvPr/>
        </p:nvSpPr>
        <p:spPr>
          <a:xfrm>
            <a:off x="877442" y="5412267"/>
            <a:ext cx="2908122" cy="797509"/>
          </a:xfrm>
          <a:prstGeom prst="rect">
            <a:avLst/>
          </a:prstGeom>
          <a:gradFill rotWithShape="1">
            <a:gsLst>
              <a:gs pos="0">
                <a:srgbClr val="E48312">
                  <a:tint val="65000"/>
                  <a:shade val="92000"/>
                  <a:satMod val="130000"/>
                </a:srgbClr>
              </a:gs>
              <a:gs pos="45000">
                <a:srgbClr val="E48312">
                  <a:tint val="60000"/>
                  <a:shade val="99000"/>
                  <a:satMod val="120000"/>
                </a:srgbClr>
              </a:gs>
              <a:gs pos="100000">
                <a:srgbClr val="E48312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E4831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Найти ближайшую работу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6FE78A27-F2B1-443C-8F01-5E43C0371457}"/>
              </a:ext>
            </a:extLst>
          </p:cNvPr>
          <p:cNvSpPr/>
          <p:nvPr/>
        </p:nvSpPr>
        <p:spPr>
          <a:xfrm>
            <a:off x="899568" y="4332450"/>
            <a:ext cx="2885996" cy="804314"/>
          </a:xfrm>
          <a:prstGeom prst="rect">
            <a:avLst/>
          </a:prstGeom>
          <a:gradFill rotWithShape="1">
            <a:gsLst>
              <a:gs pos="0">
                <a:srgbClr val="E48312">
                  <a:tint val="65000"/>
                  <a:shade val="92000"/>
                  <a:satMod val="130000"/>
                </a:srgbClr>
              </a:gs>
              <a:gs pos="45000">
                <a:srgbClr val="E48312">
                  <a:tint val="60000"/>
                  <a:shade val="99000"/>
                  <a:satMod val="120000"/>
                </a:srgbClr>
              </a:gs>
              <a:gs pos="100000">
                <a:srgbClr val="E48312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E4831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Отсортировать услуги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B10A942E-414A-4F9F-86BC-2B1DA2868F57}"/>
              </a:ext>
            </a:extLst>
          </p:cNvPr>
          <p:cNvSpPr/>
          <p:nvPr/>
        </p:nvSpPr>
        <p:spPr>
          <a:xfrm>
            <a:off x="899569" y="3194628"/>
            <a:ext cx="2885996" cy="797511"/>
          </a:xfrm>
          <a:prstGeom prst="rect">
            <a:avLst/>
          </a:prstGeom>
          <a:gradFill rotWithShape="1">
            <a:gsLst>
              <a:gs pos="0">
                <a:srgbClr val="E48312">
                  <a:tint val="65000"/>
                  <a:shade val="92000"/>
                  <a:satMod val="130000"/>
                </a:srgbClr>
              </a:gs>
              <a:gs pos="45000">
                <a:srgbClr val="E48312">
                  <a:tint val="60000"/>
                  <a:shade val="99000"/>
                  <a:satMod val="120000"/>
                </a:srgbClr>
              </a:gs>
              <a:gs pos="100000">
                <a:srgbClr val="E48312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E4831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Просмотреть список услуг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93145924-7E8B-426F-9D45-FD64E2C6C423}"/>
              </a:ext>
            </a:extLst>
          </p:cNvPr>
          <p:cNvSpPr/>
          <p:nvPr/>
        </p:nvSpPr>
        <p:spPr>
          <a:xfrm>
            <a:off x="4080769" y="179874"/>
            <a:ext cx="4030462" cy="1092344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rgbClr val="94A08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0" cap="none" spc="0" normalizeH="0" baseline="0" noProof="0" dirty="0">
                <a:ln w="22225">
                  <a:solidFill>
                    <a:srgbClr val="BD582C"/>
                  </a:solidFill>
                  <a:prstDash val="solid"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Функционал</a:t>
            </a:r>
          </a:p>
        </p:txBody>
      </p:sp>
      <p:cxnSp>
        <p:nvCxnSpPr>
          <p:cNvPr id="38" name="Соединитель: уступ 37">
            <a:extLst>
              <a:ext uri="{FF2B5EF4-FFF2-40B4-BE49-F238E27FC236}">
                <a16:creationId xmlns:a16="http://schemas.microsoft.com/office/drawing/2014/main" id="{64E0F27C-14B6-4D7E-AC49-6B233D97EF36}"/>
              </a:ext>
            </a:extLst>
          </p:cNvPr>
          <p:cNvCxnSpPr>
            <a:stCxn id="37" idx="2"/>
            <a:endCxn id="34" idx="1"/>
          </p:cNvCxnSpPr>
          <p:nvPr/>
        </p:nvCxnSpPr>
        <p:spPr>
          <a:xfrm rot="5400000">
            <a:off x="1217319" y="932341"/>
            <a:ext cx="4538804" cy="5218558"/>
          </a:xfrm>
          <a:prstGeom prst="bentConnector4">
            <a:avLst>
              <a:gd name="adj1" fmla="val 7662"/>
              <a:gd name="adj2" fmla="val 111526"/>
            </a:avLst>
          </a:prstGeom>
          <a:noFill/>
          <a:ln w="12700" cap="flat" cmpd="sng" algn="ctr">
            <a:solidFill>
              <a:srgbClr val="E48312"/>
            </a:solidFill>
            <a:prstDash val="solid"/>
          </a:ln>
          <a:effectLst/>
        </p:spPr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29319C87-744E-4313-95AB-1BCDC8AC01DE}"/>
              </a:ext>
            </a:extLst>
          </p:cNvPr>
          <p:cNvCxnSpPr>
            <a:stCxn id="35" idx="1"/>
          </p:cNvCxnSpPr>
          <p:nvPr/>
        </p:nvCxnSpPr>
        <p:spPr>
          <a:xfrm flipH="1" flipV="1">
            <a:off x="275208" y="4731798"/>
            <a:ext cx="624360" cy="2809"/>
          </a:xfrm>
          <a:prstGeom prst="line">
            <a:avLst/>
          </a:prstGeom>
          <a:noFill/>
          <a:ln w="12700" cap="flat" cmpd="sng" algn="ctr">
            <a:solidFill>
              <a:srgbClr val="E48312"/>
            </a:solidFill>
            <a:prstDash val="solid"/>
          </a:ln>
          <a:effectLst/>
        </p:spPr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C23365DB-4FA5-4DFB-A7A4-5BA8838FF4C9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269677" y="3593383"/>
            <a:ext cx="629892" cy="1"/>
          </a:xfrm>
          <a:prstGeom prst="line">
            <a:avLst/>
          </a:prstGeom>
          <a:noFill/>
          <a:ln w="12700" cap="flat" cmpd="sng" algn="ctr">
            <a:solidFill>
              <a:srgbClr val="E48312"/>
            </a:solidFill>
            <a:prstDash val="solid"/>
          </a:ln>
          <a:effectLst/>
        </p:spPr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DB2DEB9B-D29E-4D2C-8654-9CBF9D275BDD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269677" y="2455563"/>
            <a:ext cx="629891" cy="0"/>
          </a:xfrm>
          <a:prstGeom prst="line">
            <a:avLst/>
          </a:prstGeom>
          <a:noFill/>
          <a:ln w="12700" cap="flat" cmpd="sng" algn="ctr">
            <a:solidFill>
              <a:srgbClr val="E48312"/>
            </a:solidFill>
            <a:prstDash val="solid"/>
          </a:ln>
          <a:effectLst/>
        </p:spPr>
      </p:cxn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A4D96580-AC7A-4762-9CFD-2E69F42CBBAD}"/>
              </a:ext>
            </a:extLst>
          </p:cNvPr>
          <p:cNvSpPr/>
          <p:nvPr/>
        </p:nvSpPr>
        <p:spPr>
          <a:xfrm>
            <a:off x="4224419" y="1879394"/>
            <a:ext cx="2778710" cy="609268"/>
          </a:xfrm>
          <a:prstGeom prst="rect">
            <a:avLst/>
          </a:prstGeom>
          <a:gradFill rotWithShape="1">
            <a:gsLst>
              <a:gs pos="0">
                <a:srgbClr val="94A088">
                  <a:tint val="65000"/>
                  <a:shade val="92000"/>
                  <a:satMod val="130000"/>
                </a:srgbClr>
              </a:gs>
              <a:gs pos="45000">
                <a:srgbClr val="94A088">
                  <a:tint val="60000"/>
                  <a:shade val="99000"/>
                  <a:satMod val="120000"/>
                </a:srgbClr>
              </a:gs>
              <a:gs pos="100000">
                <a:srgbClr val="94A088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94A08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Работодатель</a:t>
            </a:r>
          </a:p>
        </p:txBody>
      </p:sp>
      <p:cxnSp>
        <p:nvCxnSpPr>
          <p:cNvPr id="43" name="Соединитель: уступ 42">
            <a:extLst>
              <a:ext uri="{FF2B5EF4-FFF2-40B4-BE49-F238E27FC236}">
                <a16:creationId xmlns:a16="http://schemas.microsoft.com/office/drawing/2014/main" id="{89C0B25C-29B8-47FC-A249-451566E9D803}"/>
              </a:ext>
            </a:extLst>
          </p:cNvPr>
          <p:cNvCxnSpPr>
            <a:stCxn id="37" idx="2"/>
            <a:endCxn id="42" idx="0"/>
          </p:cNvCxnSpPr>
          <p:nvPr/>
        </p:nvCxnSpPr>
        <p:spPr>
          <a:xfrm rot="5400000">
            <a:off x="5551299" y="1334693"/>
            <a:ext cx="607176" cy="482226"/>
          </a:xfrm>
          <a:prstGeom prst="bentConnector3">
            <a:avLst>
              <a:gd name="adj1" fmla="val 77780"/>
            </a:avLst>
          </a:prstGeom>
          <a:noFill/>
          <a:ln w="12700" cap="flat" cmpd="sng" algn="ctr">
            <a:solidFill>
              <a:srgbClr val="E48312"/>
            </a:solidFill>
            <a:prstDash val="solid"/>
          </a:ln>
          <a:effectLst/>
        </p:spPr>
      </p:cxnSp>
      <p:cxnSp>
        <p:nvCxnSpPr>
          <p:cNvPr id="44" name="Соединитель: уступ 43">
            <a:extLst>
              <a:ext uri="{FF2B5EF4-FFF2-40B4-BE49-F238E27FC236}">
                <a16:creationId xmlns:a16="http://schemas.microsoft.com/office/drawing/2014/main" id="{3B1A5EAF-5AB5-4086-922E-7C2B911DD110}"/>
              </a:ext>
            </a:extLst>
          </p:cNvPr>
          <p:cNvCxnSpPr>
            <a:stCxn id="42" idx="2"/>
            <a:endCxn id="29" idx="1"/>
          </p:cNvCxnSpPr>
          <p:nvPr/>
        </p:nvCxnSpPr>
        <p:spPr>
          <a:xfrm rot="5400000">
            <a:off x="4086972" y="2935218"/>
            <a:ext cx="1973358" cy="1080247"/>
          </a:xfrm>
          <a:prstGeom prst="bentConnector4">
            <a:avLst>
              <a:gd name="adj1" fmla="val 6724"/>
              <a:gd name="adj2" fmla="val 121162"/>
            </a:avLst>
          </a:prstGeom>
          <a:noFill/>
          <a:ln w="12700" cap="flat" cmpd="sng" algn="ctr">
            <a:solidFill>
              <a:srgbClr val="E48312"/>
            </a:solidFill>
            <a:prstDash val="solid"/>
          </a:ln>
          <a:effectLst/>
        </p:spPr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6DFF2332-6AFB-42AF-8FDE-B6589F09F738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4314548" y="3716365"/>
            <a:ext cx="213061" cy="0"/>
          </a:xfrm>
          <a:prstGeom prst="line">
            <a:avLst/>
          </a:prstGeom>
          <a:noFill/>
          <a:ln w="12700" cap="flat" cmpd="sng" algn="ctr">
            <a:solidFill>
              <a:srgbClr val="E48312"/>
            </a:solidFill>
            <a:prstDash val="solid"/>
          </a:ln>
          <a:effectLst/>
        </p:spPr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5BEBD2E3-7CE1-4EA1-AFDC-AB1F2CDF7A68}"/>
              </a:ext>
            </a:extLst>
          </p:cNvPr>
          <p:cNvCxnSpPr>
            <a:stCxn id="31" idx="1"/>
          </p:cNvCxnSpPr>
          <p:nvPr/>
        </p:nvCxnSpPr>
        <p:spPr>
          <a:xfrm flipH="1">
            <a:off x="4314548" y="3010684"/>
            <a:ext cx="213063" cy="0"/>
          </a:xfrm>
          <a:prstGeom prst="line">
            <a:avLst/>
          </a:prstGeom>
          <a:noFill/>
          <a:ln w="12700" cap="flat" cmpd="sng" algn="ctr">
            <a:solidFill>
              <a:srgbClr val="E48312"/>
            </a:solidFill>
            <a:prstDash val="solid"/>
          </a:ln>
          <a:effectLst/>
        </p:spPr>
      </p:cxn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278F9A91-E304-4A0F-AD31-B9C6AD157C92}"/>
              </a:ext>
            </a:extLst>
          </p:cNvPr>
          <p:cNvSpPr/>
          <p:nvPr/>
        </p:nvSpPr>
        <p:spPr>
          <a:xfrm>
            <a:off x="8305425" y="2446807"/>
            <a:ext cx="2455362" cy="540305"/>
          </a:xfrm>
          <a:prstGeom prst="rect">
            <a:avLst/>
          </a:prstGeom>
          <a:gradFill rotWithShape="1">
            <a:gsLst>
              <a:gs pos="0">
                <a:srgbClr val="94A088">
                  <a:tint val="65000"/>
                  <a:shade val="92000"/>
                  <a:satMod val="130000"/>
                </a:srgbClr>
              </a:gs>
              <a:gs pos="45000">
                <a:srgbClr val="94A088">
                  <a:tint val="60000"/>
                  <a:shade val="99000"/>
                  <a:satMod val="120000"/>
                </a:srgbClr>
              </a:gs>
              <a:gs pos="100000">
                <a:srgbClr val="94A088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94A08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Рабочий</a:t>
            </a:r>
          </a:p>
        </p:txBody>
      </p:sp>
      <p:cxnSp>
        <p:nvCxnSpPr>
          <p:cNvPr id="48" name="Соединитель: уступ 47">
            <a:extLst>
              <a:ext uri="{FF2B5EF4-FFF2-40B4-BE49-F238E27FC236}">
                <a16:creationId xmlns:a16="http://schemas.microsoft.com/office/drawing/2014/main" id="{D213E241-2AC9-4EFA-89AE-BE3A29DD4431}"/>
              </a:ext>
            </a:extLst>
          </p:cNvPr>
          <p:cNvCxnSpPr>
            <a:stCxn id="37" idx="2"/>
            <a:endCxn id="47" idx="3"/>
          </p:cNvCxnSpPr>
          <p:nvPr/>
        </p:nvCxnSpPr>
        <p:spPr>
          <a:xfrm rot="16200000" flipH="1">
            <a:off x="7706022" y="-337805"/>
            <a:ext cx="1444742" cy="4664787"/>
          </a:xfrm>
          <a:prstGeom prst="bentConnector4">
            <a:avLst>
              <a:gd name="adj1" fmla="val 11155"/>
              <a:gd name="adj2" fmla="val 104901"/>
            </a:avLst>
          </a:prstGeom>
          <a:noFill/>
          <a:ln w="12700" cap="flat" cmpd="sng" algn="ctr">
            <a:solidFill>
              <a:srgbClr val="E48312"/>
            </a:solidFill>
            <a:prstDash val="solid"/>
          </a:ln>
          <a:effectLst/>
        </p:spPr>
      </p:cxnSp>
      <p:cxnSp>
        <p:nvCxnSpPr>
          <p:cNvPr id="49" name="Соединитель: уступ 48">
            <a:extLst>
              <a:ext uri="{FF2B5EF4-FFF2-40B4-BE49-F238E27FC236}">
                <a16:creationId xmlns:a16="http://schemas.microsoft.com/office/drawing/2014/main" id="{EC28309E-EB1A-4F9C-A995-B67B14E38B10}"/>
              </a:ext>
            </a:extLst>
          </p:cNvPr>
          <p:cNvCxnSpPr>
            <a:stCxn id="47" idx="2"/>
            <a:endCxn id="33" idx="3"/>
          </p:cNvCxnSpPr>
          <p:nvPr/>
        </p:nvCxnSpPr>
        <p:spPr>
          <a:xfrm rot="16200000" flipH="1">
            <a:off x="9400624" y="3119593"/>
            <a:ext cx="1492644" cy="1227681"/>
          </a:xfrm>
          <a:prstGeom prst="bentConnector4">
            <a:avLst>
              <a:gd name="adj1" fmla="val 14026"/>
              <a:gd name="adj2" fmla="val 118620"/>
            </a:avLst>
          </a:prstGeom>
          <a:noFill/>
          <a:ln w="12700" cap="flat" cmpd="sng" algn="ctr">
            <a:solidFill>
              <a:srgbClr val="E48312"/>
            </a:solidFill>
            <a:prstDash val="solid"/>
          </a:ln>
          <a:effectLst/>
        </p:spPr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7121940E-0994-4154-87BD-4D1C39300D01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10760787" y="3666001"/>
            <a:ext cx="238646" cy="0"/>
          </a:xfrm>
          <a:prstGeom prst="line">
            <a:avLst/>
          </a:prstGeom>
          <a:noFill/>
          <a:ln w="12700" cap="flat" cmpd="sng" algn="ctr">
            <a:solidFill>
              <a:srgbClr val="E48312"/>
            </a:solidFill>
            <a:prstDash val="solid"/>
          </a:ln>
          <a:effectLst/>
        </p:spPr>
      </p:cxnSp>
      <p:cxnSp>
        <p:nvCxnSpPr>
          <p:cNvPr id="51" name="Соединитель: уступ 50">
            <a:extLst>
              <a:ext uri="{FF2B5EF4-FFF2-40B4-BE49-F238E27FC236}">
                <a16:creationId xmlns:a16="http://schemas.microsoft.com/office/drawing/2014/main" id="{081F5B82-A0CF-4CD6-AA22-9A31ED3C61EB}"/>
              </a:ext>
            </a:extLst>
          </p:cNvPr>
          <p:cNvCxnSpPr>
            <a:stCxn id="37" idx="2"/>
            <a:endCxn id="28" idx="0"/>
          </p:cNvCxnSpPr>
          <p:nvPr/>
        </p:nvCxnSpPr>
        <p:spPr>
          <a:xfrm rot="16200000" flipH="1">
            <a:off x="4794444" y="2573774"/>
            <a:ext cx="3902350" cy="1299238"/>
          </a:xfrm>
          <a:prstGeom prst="bentConnector3">
            <a:avLst>
              <a:gd name="adj1" fmla="val 6548"/>
            </a:avLst>
          </a:prstGeom>
          <a:noFill/>
          <a:ln w="12700" cap="flat" cmpd="sng" algn="ctr">
            <a:solidFill>
              <a:srgbClr val="E48312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323213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4A5F42-C64C-4A3C-A230-EB80E9825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blipFill>
                  <a:blip r:embed="rId2"/>
                  <a:stretch>
                    <a:fillRect/>
                  </a:stretch>
                </a:blipFill>
              </a:rPr>
              <a:t>Структура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E9ED57B-4470-4F63-BAB8-8EC1B3BDF6A5}"/>
              </a:ext>
            </a:extLst>
          </p:cNvPr>
          <p:cNvSpPr/>
          <p:nvPr/>
        </p:nvSpPr>
        <p:spPr>
          <a:xfrm>
            <a:off x="2101091" y="2411568"/>
            <a:ext cx="1961965" cy="754602"/>
          </a:xfrm>
          <a:prstGeom prst="rect">
            <a:avLst/>
          </a:prstGeom>
          <a:gradFill rotWithShape="1">
            <a:gsLst>
              <a:gs pos="0">
                <a:srgbClr val="94A088">
                  <a:shade val="85000"/>
                  <a:satMod val="130000"/>
                </a:srgbClr>
              </a:gs>
              <a:gs pos="34000">
                <a:srgbClr val="94A088">
                  <a:shade val="87000"/>
                  <a:satMod val="125000"/>
                </a:srgbClr>
              </a:gs>
              <a:gs pos="70000">
                <a:srgbClr val="94A088">
                  <a:tint val="100000"/>
                  <a:shade val="90000"/>
                  <a:satMod val="130000"/>
                </a:srgbClr>
              </a:gs>
              <a:gs pos="100000">
                <a:srgbClr val="94A088">
                  <a:tint val="100000"/>
                  <a:shade val="100000"/>
                  <a:satMod val="11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94A088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Обработчики запросов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FFAF4F7-7FA7-401E-ABB5-EB25F1E6E6DD}"/>
              </a:ext>
            </a:extLst>
          </p:cNvPr>
          <p:cNvSpPr/>
          <p:nvPr/>
        </p:nvSpPr>
        <p:spPr>
          <a:xfrm>
            <a:off x="2101088" y="4462095"/>
            <a:ext cx="1961965" cy="754602"/>
          </a:xfrm>
          <a:prstGeom prst="rect">
            <a:avLst/>
          </a:prstGeom>
          <a:gradFill rotWithShape="1">
            <a:gsLst>
              <a:gs pos="0">
                <a:srgbClr val="94A088">
                  <a:shade val="85000"/>
                  <a:satMod val="130000"/>
                </a:srgbClr>
              </a:gs>
              <a:gs pos="34000">
                <a:srgbClr val="94A088">
                  <a:shade val="87000"/>
                  <a:satMod val="125000"/>
                </a:srgbClr>
              </a:gs>
              <a:gs pos="70000">
                <a:srgbClr val="94A088">
                  <a:tint val="100000"/>
                  <a:shade val="90000"/>
                  <a:satMod val="130000"/>
                </a:srgbClr>
              </a:gs>
              <a:gs pos="100000">
                <a:srgbClr val="94A088">
                  <a:tint val="100000"/>
                  <a:shade val="100000"/>
                  <a:satMod val="11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94A088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Вспомогательные функции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D5A821D-94CA-4267-89E9-FDC1EEDD70BB}"/>
              </a:ext>
            </a:extLst>
          </p:cNvPr>
          <p:cNvSpPr/>
          <p:nvPr/>
        </p:nvSpPr>
        <p:spPr>
          <a:xfrm>
            <a:off x="2101089" y="3342730"/>
            <a:ext cx="1961965" cy="583188"/>
          </a:xfrm>
          <a:prstGeom prst="rect">
            <a:avLst/>
          </a:prstGeom>
          <a:gradFill rotWithShape="1">
            <a:gsLst>
              <a:gs pos="0">
                <a:srgbClr val="94A088">
                  <a:shade val="85000"/>
                  <a:satMod val="130000"/>
                </a:srgbClr>
              </a:gs>
              <a:gs pos="34000">
                <a:srgbClr val="94A088">
                  <a:shade val="87000"/>
                  <a:satMod val="125000"/>
                </a:srgbClr>
              </a:gs>
              <a:gs pos="70000">
                <a:srgbClr val="94A088">
                  <a:tint val="100000"/>
                  <a:shade val="90000"/>
                  <a:satMod val="130000"/>
                </a:srgbClr>
              </a:gs>
              <a:gs pos="100000">
                <a:srgbClr val="94A088">
                  <a:tint val="100000"/>
                  <a:shade val="100000"/>
                  <a:satMod val="11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94A088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Классы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3261728-1B8E-4294-8919-7F15EF1AD3A0}"/>
              </a:ext>
            </a:extLst>
          </p:cNvPr>
          <p:cNvSpPr/>
          <p:nvPr/>
        </p:nvSpPr>
        <p:spPr>
          <a:xfrm>
            <a:off x="5873209" y="2222175"/>
            <a:ext cx="2299317" cy="1127465"/>
          </a:xfrm>
          <a:prstGeom prst="rect">
            <a:avLst/>
          </a:prstGeom>
          <a:gradFill rotWithShape="1">
            <a:gsLst>
              <a:gs pos="0">
                <a:srgbClr val="C2BC80">
                  <a:shade val="85000"/>
                  <a:satMod val="130000"/>
                </a:srgbClr>
              </a:gs>
              <a:gs pos="34000">
                <a:srgbClr val="C2BC80">
                  <a:shade val="87000"/>
                  <a:satMod val="125000"/>
                </a:srgbClr>
              </a:gs>
              <a:gs pos="70000">
                <a:srgbClr val="C2BC80">
                  <a:tint val="100000"/>
                  <a:shade val="90000"/>
                  <a:satMod val="130000"/>
                </a:srgbClr>
              </a:gs>
              <a:gs pos="100000">
                <a:srgbClr val="C2BC80">
                  <a:tint val="100000"/>
                  <a:shade val="100000"/>
                  <a:satMod val="11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C2BC80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Отправка сообщений в </a:t>
            </a:r>
            <a:r>
              <a:rPr kumimoji="0" lang="ru-RU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Вконтакте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9F5AC2B-D2F7-4CCE-AED0-A44FFF0A2FE4}"/>
              </a:ext>
            </a:extLst>
          </p:cNvPr>
          <p:cNvSpPr/>
          <p:nvPr/>
        </p:nvSpPr>
        <p:spPr>
          <a:xfrm>
            <a:off x="5622566" y="5321081"/>
            <a:ext cx="2093651" cy="1001698"/>
          </a:xfrm>
          <a:prstGeom prst="rect">
            <a:avLst/>
          </a:prstGeom>
          <a:gradFill rotWithShape="1">
            <a:gsLst>
              <a:gs pos="0">
                <a:srgbClr val="C2BC80">
                  <a:shade val="85000"/>
                  <a:satMod val="130000"/>
                </a:srgbClr>
              </a:gs>
              <a:gs pos="34000">
                <a:srgbClr val="C2BC80">
                  <a:shade val="87000"/>
                  <a:satMod val="125000"/>
                </a:srgbClr>
              </a:gs>
              <a:gs pos="70000">
                <a:srgbClr val="C2BC80">
                  <a:tint val="100000"/>
                  <a:shade val="90000"/>
                  <a:satMod val="130000"/>
                </a:srgbClr>
              </a:gs>
              <a:gs pos="100000">
                <a:srgbClr val="C2BC80">
                  <a:tint val="100000"/>
                  <a:shade val="100000"/>
                  <a:satMod val="11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C2BC80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Работа с картой и координатами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5A548AD-1D4E-49E6-8968-708CFE48056E}"/>
              </a:ext>
            </a:extLst>
          </p:cNvPr>
          <p:cNvSpPr/>
          <p:nvPr/>
        </p:nvSpPr>
        <p:spPr>
          <a:xfrm>
            <a:off x="8172526" y="4689312"/>
            <a:ext cx="1825842" cy="921657"/>
          </a:xfrm>
          <a:prstGeom prst="rect">
            <a:avLst/>
          </a:prstGeom>
          <a:gradFill rotWithShape="1">
            <a:gsLst>
              <a:gs pos="0">
                <a:srgbClr val="C2BC80">
                  <a:shade val="85000"/>
                  <a:satMod val="130000"/>
                </a:srgbClr>
              </a:gs>
              <a:gs pos="34000">
                <a:srgbClr val="C2BC80">
                  <a:shade val="87000"/>
                  <a:satMod val="125000"/>
                </a:srgbClr>
              </a:gs>
              <a:gs pos="70000">
                <a:srgbClr val="C2BC80">
                  <a:tint val="100000"/>
                  <a:shade val="90000"/>
                  <a:satMod val="130000"/>
                </a:srgbClr>
              </a:gs>
              <a:gs pos="100000">
                <a:srgbClr val="C2BC80">
                  <a:tint val="100000"/>
                  <a:shade val="100000"/>
                  <a:satMod val="11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C2BC80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Сортировка данных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308A077-7D1E-49CE-9D7E-F21FA5430BE7}"/>
              </a:ext>
            </a:extLst>
          </p:cNvPr>
          <p:cNvSpPr/>
          <p:nvPr/>
        </p:nvSpPr>
        <p:spPr>
          <a:xfrm>
            <a:off x="8636537" y="3254450"/>
            <a:ext cx="1895383" cy="998739"/>
          </a:xfrm>
          <a:prstGeom prst="rect">
            <a:avLst/>
          </a:prstGeom>
          <a:gradFill rotWithShape="1">
            <a:gsLst>
              <a:gs pos="0">
                <a:srgbClr val="C2BC80">
                  <a:shade val="85000"/>
                  <a:satMod val="130000"/>
                </a:srgbClr>
              </a:gs>
              <a:gs pos="34000">
                <a:srgbClr val="C2BC80">
                  <a:shade val="87000"/>
                  <a:satMod val="125000"/>
                </a:srgbClr>
              </a:gs>
              <a:gs pos="70000">
                <a:srgbClr val="C2BC80">
                  <a:tint val="100000"/>
                  <a:shade val="90000"/>
                  <a:satMod val="130000"/>
                </a:srgbClr>
              </a:gs>
              <a:gs pos="100000">
                <a:srgbClr val="C2BC80">
                  <a:tint val="100000"/>
                  <a:shade val="100000"/>
                  <a:satMod val="11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C2BC80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Подключение к базе данных</a:t>
            </a: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321297BC-66E5-43E1-96A7-22147A2F5C6F}"/>
              </a:ext>
            </a:extLst>
          </p:cNvPr>
          <p:cNvCxnSpPr>
            <a:stCxn id="17" idx="2"/>
            <a:endCxn id="19" idx="0"/>
          </p:cNvCxnSpPr>
          <p:nvPr/>
        </p:nvCxnSpPr>
        <p:spPr>
          <a:xfrm flipH="1">
            <a:off x="3082072" y="3166170"/>
            <a:ext cx="2" cy="176560"/>
          </a:xfrm>
          <a:prstGeom prst="line">
            <a:avLst/>
          </a:prstGeom>
          <a:noFill/>
          <a:ln w="25400" cap="flat" cmpd="sng" algn="ctr">
            <a:solidFill>
              <a:srgbClr val="BD582C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B7F9120B-E439-4A7A-A745-CEF0A90890E4}"/>
              </a:ext>
            </a:extLst>
          </p:cNvPr>
          <p:cNvCxnSpPr>
            <a:stCxn id="18" idx="0"/>
            <a:endCxn id="19" idx="2"/>
          </p:cNvCxnSpPr>
          <p:nvPr/>
        </p:nvCxnSpPr>
        <p:spPr>
          <a:xfrm flipV="1">
            <a:off x="3082071" y="3925918"/>
            <a:ext cx="1" cy="536177"/>
          </a:xfrm>
          <a:prstGeom prst="line">
            <a:avLst/>
          </a:prstGeom>
          <a:noFill/>
          <a:ln w="25400" cap="flat" cmpd="sng" algn="ctr">
            <a:solidFill>
              <a:srgbClr val="BD582C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7A440BBC-4F55-4D3F-A42C-BF42EBA74DDD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4063053" y="2785908"/>
            <a:ext cx="1810156" cy="2053488"/>
          </a:xfrm>
          <a:prstGeom prst="line">
            <a:avLst/>
          </a:prstGeom>
          <a:noFill/>
          <a:ln w="25400" cap="flat" cmpd="sng" algn="ctr">
            <a:solidFill>
              <a:srgbClr val="E48312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887120A3-FCE2-45A5-9EC0-6E3FDEB1D69D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 flipV="1">
            <a:off x="4063053" y="3753820"/>
            <a:ext cx="4573484" cy="1085576"/>
          </a:xfrm>
          <a:prstGeom prst="line">
            <a:avLst/>
          </a:prstGeom>
          <a:noFill/>
          <a:ln w="25400" cap="flat" cmpd="sng" algn="ctr">
            <a:solidFill>
              <a:srgbClr val="E48312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FE3FDE4D-0CE1-46EB-BA92-CFF70EB00676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4063053" y="4839396"/>
            <a:ext cx="4109473" cy="310745"/>
          </a:xfrm>
          <a:prstGeom prst="line">
            <a:avLst/>
          </a:prstGeom>
          <a:noFill/>
          <a:ln w="25400" cap="flat" cmpd="sng" algn="ctr">
            <a:solidFill>
              <a:srgbClr val="E48312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3A143A76-BD9E-4876-8EB5-9949FF43D040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4063053" y="4839396"/>
            <a:ext cx="1559513" cy="982534"/>
          </a:xfrm>
          <a:prstGeom prst="line">
            <a:avLst/>
          </a:prstGeom>
          <a:noFill/>
          <a:ln w="25400" cap="flat" cmpd="sng" algn="ctr">
            <a:solidFill>
              <a:srgbClr val="E48312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45375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696F9CE-63E8-408C-9EE8-7DDF19A0BEE0}"/>
              </a:ext>
            </a:extLst>
          </p:cNvPr>
          <p:cNvGrpSpPr/>
          <p:nvPr/>
        </p:nvGrpSpPr>
        <p:grpSpPr>
          <a:xfrm>
            <a:off x="281376" y="670116"/>
            <a:ext cx="2111918" cy="4895414"/>
            <a:chOff x="231787" y="1048992"/>
            <a:chExt cx="2111918" cy="4895414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67AB9ECD-D9D0-4D2A-915D-0B114A979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8615"/>
            <a:stretch/>
          </p:blipFill>
          <p:spPr>
            <a:xfrm>
              <a:off x="231787" y="1477752"/>
              <a:ext cx="2111918" cy="446665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612803-2CE0-437A-9AAF-9130D611B292}"/>
                </a:ext>
              </a:extLst>
            </p:cNvPr>
            <p:cNvSpPr txBox="1"/>
            <p:nvPr/>
          </p:nvSpPr>
          <p:spPr>
            <a:xfrm>
              <a:off x="453985" y="1048992"/>
              <a:ext cx="16675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ru-RU" sz="1600" dirty="0">
                  <a:solidFill>
                    <a:srgbClr val="000000"/>
                  </a:solidFill>
                  <a:latin typeface="Calibri Light" panose="020F0302020204030204"/>
                </a:rPr>
                <a:t>Базовый шаблон</a:t>
              </a: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DC1868A-41CB-4DEA-9334-92330CCDB99A}"/>
              </a:ext>
            </a:extLst>
          </p:cNvPr>
          <p:cNvGrpSpPr/>
          <p:nvPr/>
        </p:nvGrpSpPr>
        <p:grpSpPr>
          <a:xfrm>
            <a:off x="2967341" y="534720"/>
            <a:ext cx="2011241" cy="5030810"/>
            <a:chOff x="3309292" y="934215"/>
            <a:chExt cx="2011241" cy="5030810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D50F00F1-8579-46BF-A611-E5560A50E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876"/>
            <a:stretch/>
          </p:blipFill>
          <p:spPr>
            <a:xfrm>
              <a:off x="3309292" y="1498371"/>
              <a:ext cx="2011241" cy="446665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06D2827-AAA6-4DED-8D72-662870D180D0}"/>
                </a:ext>
              </a:extLst>
            </p:cNvPr>
            <p:cNvSpPr txBox="1"/>
            <p:nvPr/>
          </p:nvSpPr>
          <p:spPr>
            <a:xfrm>
              <a:off x="3481151" y="934215"/>
              <a:ext cx="16675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ru-RU" sz="1600" dirty="0">
                  <a:solidFill>
                    <a:srgbClr val="000000"/>
                  </a:solidFill>
                  <a:latin typeface="Calibri Light" panose="020F0302020204030204"/>
                </a:rPr>
                <a:t>Расширяющий шаблон</a:t>
              </a: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698808-3790-4A5F-8A7B-E97EADCFD495}"/>
              </a:ext>
            </a:extLst>
          </p:cNvPr>
          <p:cNvGrpSpPr/>
          <p:nvPr/>
        </p:nvGrpSpPr>
        <p:grpSpPr>
          <a:xfrm>
            <a:off x="5551101" y="514101"/>
            <a:ext cx="2419218" cy="5051429"/>
            <a:chOff x="5462325" y="913596"/>
            <a:chExt cx="2419218" cy="5051429"/>
          </a:xfrm>
        </p:grpSpPr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B32F9887-D332-4280-A21C-7D78240A7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745" r="40824"/>
            <a:stretch/>
          </p:blipFill>
          <p:spPr>
            <a:xfrm>
              <a:off x="5462325" y="1498371"/>
              <a:ext cx="2419218" cy="446665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96E8BE-16BB-47B8-BDE1-F0F342F322BE}"/>
                </a:ext>
              </a:extLst>
            </p:cNvPr>
            <p:cNvSpPr txBox="1"/>
            <p:nvPr/>
          </p:nvSpPr>
          <p:spPr>
            <a:xfrm>
              <a:off x="5579353" y="913596"/>
              <a:ext cx="21851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ru-RU" sz="1600" dirty="0">
                  <a:solidFill>
                    <a:srgbClr val="000000"/>
                  </a:solidFill>
                  <a:latin typeface="Calibri Light" panose="020F0302020204030204"/>
                </a:rPr>
                <a:t>Код работы функций, классов</a:t>
              </a: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D90F0F8F-3E88-48F1-AAAF-C4BE291398ED}"/>
              </a:ext>
            </a:extLst>
          </p:cNvPr>
          <p:cNvGrpSpPr/>
          <p:nvPr/>
        </p:nvGrpSpPr>
        <p:grpSpPr>
          <a:xfrm>
            <a:off x="8831727" y="649497"/>
            <a:ext cx="3020068" cy="4916033"/>
            <a:chOff x="8430647" y="1048992"/>
            <a:chExt cx="3020068" cy="4916033"/>
          </a:xfrm>
        </p:grpSpPr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20D4FAF5-C92D-406F-92A4-75EC6B024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30647" y="1498370"/>
              <a:ext cx="3020068" cy="4466655"/>
            </a:xfrm>
            <a:prstGeom prst="rect">
              <a:avLst/>
            </a:prstGeom>
            <a:gradFill rotWithShape="1">
              <a:gsLst>
                <a:gs pos="0">
                  <a:srgbClr val="94A088">
                    <a:shade val="85000"/>
                    <a:satMod val="130000"/>
                  </a:srgbClr>
                </a:gs>
                <a:gs pos="34000">
                  <a:srgbClr val="94A088">
                    <a:shade val="87000"/>
                    <a:satMod val="125000"/>
                  </a:srgbClr>
                </a:gs>
                <a:gs pos="70000">
                  <a:srgbClr val="94A088">
                    <a:tint val="100000"/>
                    <a:shade val="90000"/>
                    <a:satMod val="130000"/>
                  </a:srgbClr>
                </a:gs>
                <a:gs pos="100000">
                  <a:srgbClr val="94A088">
                    <a:tint val="100000"/>
                    <a:shade val="100000"/>
                    <a:satMod val="110000"/>
                  </a:srgb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C2A29E-9BC2-4159-BDAE-C0A4822E23AF}"/>
                </a:ext>
              </a:extLst>
            </p:cNvPr>
            <p:cNvSpPr txBox="1"/>
            <p:nvPr/>
          </p:nvSpPr>
          <p:spPr>
            <a:xfrm>
              <a:off x="9106920" y="1048992"/>
              <a:ext cx="1667521" cy="338554"/>
            </a:xfrm>
            <a:prstGeom prst="rect">
              <a:avLst/>
            </a:prstGeom>
            <a:gradFill rotWithShape="1">
              <a:gsLst>
                <a:gs pos="0">
                  <a:srgbClr val="94A088">
                    <a:shade val="85000"/>
                    <a:satMod val="130000"/>
                  </a:srgbClr>
                </a:gs>
                <a:gs pos="34000">
                  <a:srgbClr val="94A088">
                    <a:shade val="87000"/>
                    <a:satMod val="125000"/>
                  </a:srgbClr>
                </a:gs>
                <a:gs pos="70000">
                  <a:srgbClr val="94A088">
                    <a:tint val="100000"/>
                    <a:shade val="90000"/>
                    <a:satMod val="130000"/>
                  </a:srgbClr>
                </a:gs>
                <a:gs pos="100000">
                  <a:srgbClr val="94A088">
                    <a:tint val="100000"/>
                    <a:shade val="100000"/>
                    <a:satMod val="110000"/>
                  </a:srgb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Магия</a:t>
              </a:r>
            </a:p>
          </p:txBody>
        </p:sp>
      </p:grpSp>
      <p:sp>
        <p:nvSpPr>
          <p:cNvPr id="31" name="Знак ''плюс'' 30">
            <a:extLst>
              <a:ext uri="{FF2B5EF4-FFF2-40B4-BE49-F238E27FC236}">
                <a16:creationId xmlns:a16="http://schemas.microsoft.com/office/drawing/2014/main" id="{794738C6-32E7-40BE-B014-C4BA9C7B74FA}"/>
              </a:ext>
            </a:extLst>
          </p:cNvPr>
          <p:cNvSpPr/>
          <p:nvPr/>
        </p:nvSpPr>
        <p:spPr>
          <a:xfrm>
            <a:off x="5018134" y="2802311"/>
            <a:ext cx="532967" cy="532967"/>
          </a:xfrm>
          <a:prstGeom prst="mathPlus">
            <a:avLst/>
          </a:prstGeom>
          <a:gradFill rotWithShape="1">
            <a:gsLst>
              <a:gs pos="0">
                <a:srgbClr val="9B8357">
                  <a:shade val="85000"/>
                  <a:satMod val="130000"/>
                </a:srgbClr>
              </a:gs>
              <a:gs pos="34000">
                <a:srgbClr val="9B8357">
                  <a:shade val="87000"/>
                  <a:satMod val="125000"/>
                </a:srgbClr>
              </a:gs>
              <a:gs pos="70000">
                <a:srgbClr val="9B8357">
                  <a:tint val="100000"/>
                  <a:shade val="90000"/>
                  <a:satMod val="130000"/>
                </a:srgbClr>
              </a:gs>
              <a:gs pos="100000">
                <a:srgbClr val="9B8357">
                  <a:tint val="100000"/>
                  <a:shade val="100000"/>
                  <a:satMod val="11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9B8357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>
              <a:ln w="22225">
                <a:solidFill>
                  <a:srgbClr val="BD582C"/>
                </a:solidFill>
                <a:prstDash val="solid"/>
              </a:ln>
              <a:solidFill>
                <a:srgbClr val="BD582C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Равно 31">
            <a:extLst>
              <a:ext uri="{FF2B5EF4-FFF2-40B4-BE49-F238E27FC236}">
                <a16:creationId xmlns:a16="http://schemas.microsoft.com/office/drawing/2014/main" id="{35AF9C00-B41F-44CD-8713-98A1B8496A02}"/>
              </a:ext>
            </a:extLst>
          </p:cNvPr>
          <p:cNvSpPr/>
          <p:nvPr/>
        </p:nvSpPr>
        <p:spPr>
          <a:xfrm>
            <a:off x="8134539" y="2802311"/>
            <a:ext cx="532967" cy="532967"/>
          </a:xfrm>
          <a:prstGeom prst="mathEqual">
            <a:avLst/>
          </a:prstGeom>
          <a:gradFill rotWithShape="1">
            <a:gsLst>
              <a:gs pos="0">
                <a:srgbClr val="BD582C">
                  <a:shade val="85000"/>
                  <a:satMod val="130000"/>
                </a:srgbClr>
              </a:gs>
              <a:gs pos="34000">
                <a:srgbClr val="BD582C">
                  <a:shade val="87000"/>
                  <a:satMod val="125000"/>
                </a:srgbClr>
              </a:gs>
              <a:gs pos="70000">
                <a:srgbClr val="BD582C">
                  <a:tint val="100000"/>
                  <a:shade val="90000"/>
                  <a:satMod val="130000"/>
                </a:srgbClr>
              </a:gs>
              <a:gs pos="100000">
                <a:srgbClr val="BD582C">
                  <a:tint val="100000"/>
                  <a:shade val="100000"/>
                  <a:satMod val="11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BD582C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3A3541E2-5D91-49B1-A3D9-96C4C52F0B7E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2308194" y="827108"/>
            <a:ext cx="831006" cy="4224286"/>
          </a:xfrm>
          <a:prstGeom prst="straightConnector1">
            <a:avLst/>
          </a:prstGeom>
          <a:noFill/>
          <a:ln w="25400" cap="flat" cmpd="sng" algn="ctr">
            <a:solidFill>
              <a:srgbClr val="BD582C"/>
            </a:solidFill>
            <a:prstDash val="solid"/>
            <a:tailEnd type="triangle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</p:cxnSp>
      <p:sp>
        <p:nvSpPr>
          <p:cNvPr id="34" name="Знак ''плюс'' 33">
            <a:extLst>
              <a:ext uri="{FF2B5EF4-FFF2-40B4-BE49-F238E27FC236}">
                <a16:creationId xmlns:a16="http://schemas.microsoft.com/office/drawing/2014/main" id="{617C917C-E579-4493-A17F-BFAB4EF8A815}"/>
              </a:ext>
            </a:extLst>
          </p:cNvPr>
          <p:cNvSpPr/>
          <p:nvPr/>
        </p:nvSpPr>
        <p:spPr>
          <a:xfrm>
            <a:off x="2424012" y="2802311"/>
            <a:ext cx="532967" cy="532967"/>
          </a:xfrm>
          <a:prstGeom prst="mathPlus">
            <a:avLst/>
          </a:prstGeom>
          <a:gradFill rotWithShape="1">
            <a:gsLst>
              <a:gs pos="0">
                <a:srgbClr val="9B8357">
                  <a:shade val="85000"/>
                  <a:satMod val="130000"/>
                </a:srgbClr>
              </a:gs>
              <a:gs pos="34000">
                <a:srgbClr val="9B8357">
                  <a:shade val="87000"/>
                  <a:satMod val="125000"/>
                </a:srgbClr>
              </a:gs>
              <a:gs pos="70000">
                <a:srgbClr val="9B8357">
                  <a:tint val="100000"/>
                  <a:shade val="90000"/>
                  <a:satMod val="130000"/>
                </a:srgbClr>
              </a:gs>
              <a:gs pos="100000">
                <a:srgbClr val="9B8357">
                  <a:tint val="100000"/>
                  <a:shade val="100000"/>
                  <a:satMod val="11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9B8357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>
              <a:ln w="22225">
                <a:solidFill>
                  <a:srgbClr val="BD582C"/>
                </a:solidFill>
                <a:prstDash val="solid"/>
              </a:ln>
              <a:solidFill>
                <a:srgbClr val="BD582C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A26D56AC-F08D-4727-9081-D1AF3A15C3A1}"/>
              </a:ext>
            </a:extLst>
          </p:cNvPr>
          <p:cNvCxnSpPr>
            <a:endCxn id="24" idx="3"/>
          </p:cNvCxnSpPr>
          <p:nvPr/>
        </p:nvCxnSpPr>
        <p:spPr>
          <a:xfrm flipH="1" flipV="1">
            <a:off x="4806721" y="827108"/>
            <a:ext cx="2162249" cy="4570515"/>
          </a:xfrm>
          <a:prstGeom prst="straightConnector1">
            <a:avLst/>
          </a:prstGeom>
          <a:noFill/>
          <a:ln w="25400" cap="flat" cmpd="sng" algn="ctr">
            <a:solidFill>
              <a:srgbClr val="BD582C"/>
            </a:solidFill>
            <a:prstDash val="solid"/>
            <a:tailEnd type="triangle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82508666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RegularSeedRightStep">
      <a:dk1>
        <a:srgbClr val="000000"/>
      </a:dk1>
      <a:lt1>
        <a:srgbClr val="FFFFFF"/>
      </a:lt1>
      <a:dk2>
        <a:srgbClr val="364124"/>
      </a:dk2>
      <a:lt2>
        <a:srgbClr val="ECEDF0"/>
      </a:lt2>
      <a:accent1>
        <a:srgbClr val="AFA145"/>
      </a:accent1>
      <a:accent2>
        <a:srgbClr val="8CAD39"/>
      </a:accent2>
      <a:accent3>
        <a:srgbClr val="67B346"/>
      </a:accent3>
      <a:accent4>
        <a:srgbClr val="3BB149"/>
      </a:accent4>
      <a:accent5>
        <a:srgbClr val="46B381"/>
      </a:accent5>
      <a:accent6>
        <a:srgbClr val="3BB1AB"/>
      </a:accent6>
      <a:hlink>
        <a:srgbClr val="7581D1"/>
      </a:hlink>
      <a:folHlink>
        <a:srgbClr val="878787"/>
      </a:folHlink>
    </a:clrScheme>
    <a:fontScheme name="Times New Roman/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</TotalTime>
  <Words>302</Words>
  <Application>Microsoft Office PowerPoint</Application>
  <PresentationFormat>Широкоэкранный</PresentationFormat>
  <Paragraphs>66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Wingdings</vt:lpstr>
      <vt:lpstr>SketchyVTI</vt:lpstr>
      <vt:lpstr>Сайт, где встречаются спрос и предложение</vt:lpstr>
      <vt:lpstr>Введение</vt:lpstr>
      <vt:lpstr>Введение</vt:lpstr>
      <vt:lpstr>Цель – создать сайт для поиска быстрой работы (предоставления услуг).</vt:lpstr>
      <vt:lpstr>Страницы</vt:lpstr>
      <vt:lpstr>Презентация PowerPoint</vt:lpstr>
      <vt:lpstr>Презентация PowerPoint</vt:lpstr>
      <vt:lpstr>Структура</vt:lpstr>
      <vt:lpstr>Презентация PowerPoint</vt:lpstr>
      <vt:lpstr>Картинки</vt:lpstr>
      <vt:lpstr>Презентация PowerPoint</vt:lpstr>
      <vt:lpstr>Вывод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Сайт для поиска быстрой работы</dc:title>
  <dc:creator>Цемкало Алёна</dc:creator>
  <cp:lastModifiedBy>Цемкало Алёна</cp:lastModifiedBy>
  <cp:revision>13</cp:revision>
  <dcterms:created xsi:type="dcterms:W3CDTF">2020-04-24T12:37:13Z</dcterms:created>
  <dcterms:modified xsi:type="dcterms:W3CDTF">2020-04-26T09:55:52Z</dcterms:modified>
</cp:coreProperties>
</file>